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11"/>
  </p:notesMasterIdLst>
  <p:handoutMasterIdLst>
    <p:handoutMasterId r:id="rId12"/>
  </p:handoutMasterIdLst>
  <p:sldIdLst>
    <p:sldId id="256" r:id="rId2"/>
    <p:sldId id="297" r:id="rId3"/>
    <p:sldId id="292" r:id="rId4"/>
    <p:sldId id="300" r:id="rId5"/>
    <p:sldId id="293" r:id="rId6"/>
    <p:sldId id="298" r:id="rId7"/>
    <p:sldId id="299" r:id="rId8"/>
    <p:sldId id="295" r:id="rId9"/>
    <p:sldId id="301" r:id="rId10"/>
  </p:sldIdLst>
  <p:sldSz cx="9144000" cy="5143500" type="screen16x9"/>
  <p:notesSz cx="6858000" cy="9144000"/>
  <p:embeddedFontLst>
    <p:embeddedFont>
      <p:font typeface="Barlow" pitchFamily="2" charset="77"/>
      <p:regular r:id="rId13"/>
      <p:bold r:id="rId14"/>
      <p:italic r:id="rId15"/>
      <p:boldItalic r:id="rId16"/>
    </p:embeddedFont>
    <p:embeddedFont>
      <p:font typeface="Barlow Semi Condensed" panose="020F0502020204030204" pitchFamily="34" charset="0"/>
      <p:regular r:id="rId17"/>
      <p:bold r:id="rId18"/>
      <p:italic r:id="rId19"/>
      <p:boldItalic r:id="rId20"/>
    </p:embeddedFont>
    <p:embeddedFont>
      <p:font typeface="Barlow Semi Condensed Medium" panose="020F0502020204030204" pitchFamily="34" charset="0"/>
      <p:regular r:id="rId21"/>
      <p:bold r:id="rId22"/>
      <p:italic r:id="rId23"/>
      <p:boldItalic r:id="rId24"/>
    </p:embeddedFont>
    <p:embeddedFont>
      <p:font typeface="Fira Sans Extra Condensed Mediu" panose="020B0603050000020004" pitchFamily="34" charset="0"/>
      <p:regular r:id="rId25"/>
      <p:italic r:id="rId26"/>
    </p:embeddedFont>
    <p:embeddedFont>
      <p:font typeface="Fira Sans Extra Condensed Medium" panose="020B0603050000020004" pitchFamily="34" charset="0"/>
      <p:regular r:id="rId27"/>
      <p:bold r:id="rId28"/>
      <p:italic r:id="rId29"/>
      <p:boldItalic r:id="rId30"/>
    </p:embeddedFont>
    <p:embeddedFont>
      <p:font typeface="Zilla Slab Light" pitchFamily="2" charset="77"/>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a:srgbClr val="F9AB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747"/>
    <p:restoredTop sz="94731"/>
  </p:normalViewPr>
  <p:slideViewPr>
    <p:cSldViewPr snapToGrid="0">
      <p:cViewPr varScale="1">
        <p:scale>
          <a:sx n="198" d="100"/>
          <a:sy n="198" d="100"/>
        </p:scale>
        <p:origin x="336"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119" d="100"/>
          <a:sy n="119" d="100"/>
        </p:scale>
        <p:origin x="5128"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21" Type="http://schemas.openxmlformats.org/officeDocument/2006/relationships/font" Target="fonts/font9.fntdata"/><Relationship Id="rId34" Type="http://schemas.openxmlformats.org/officeDocument/2006/relationships/font" Target="fonts/font22.fntdata"/><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9D47719F-1B37-830F-C26E-1C365A4DFA3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7D3A8434-48FC-5D93-7715-77977D71EDA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84518C9-262B-D041-B70A-97D485D82197}" type="datetimeFigureOut">
              <a:rPr lang="fr-FR" smtClean="0"/>
              <a:t>26/02/2023</a:t>
            </a:fld>
            <a:endParaRPr lang="fr-FR"/>
          </a:p>
        </p:txBody>
      </p:sp>
      <p:sp>
        <p:nvSpPr>
          <p:cNvPr id="4" name="Espace réservé du pied de page 3">
            <a:extLst>
              <a:ext uri="{FF2B5EF4-FFF2-40B4-BE49-F238E27FC236}">
                <a16:creationId xmlns:a16="http://schemas.microsoft.com/office/drawing/2014/main" id="{CBC6A22C-3787-B019-C492-64FCC3BA52C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AFF3F721-27C1-87A7-F601-D8440F5F78B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331FD11-EE4F-3C46-82B8-D5B9D8FA43D9}" type="slidenum">
              <a:rPr lang="fr-FR" smtClean="0"/>
              <a:t>‹N°›</a:t>
            </a:fld>
            <a:endParaRPr lang="fr-FR"/>
          </a:p>
        </p:txBody>
      </p:sp>
    </p:spTree>
    <p:extLst>
      <p:ext uri="{BB962C8B-B14F-4D97-AF65-F5344CB8AC3E}">
        <p14:creationId xmlns:p14="http://schemas.microsoft.com/office/powerpoint/2010/main" val="229957452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57cfa781d9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57cfa781d9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Aussi possible d’éviter à </a:t>
            </a:r>
            <a:r>
              <a:rPr lang="fr-FR" sz="1100" dirty="0"/>
              <a:t>octroyer un prêt à un client non-solvable, ce qui risque d’entrainer des complications de dossier et des pertes d’argent sur ce qui n’est pas remboursé.</a:t>
            </a:r>
            <a:endParaRPr lang="fr-FR" dirty="0"/>
          </a:p>
        </p:txBody>
      </p:sp>
    </p:spTree>
    <p:extLst>
      <p:ext uri="{BB962C8B-B14F-4D97-AF65-F5344CB8AC3E}">
        <p14:creationId xmlns:p14="http://schemas.microsoft.com/office/powerpoint/2010/main" val="1558261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Aussi possible d’éviter à </a:t>
            </a:r>
            <a:r>
              <a:rPr lang="fr-FR" sz="1100" dirty="0"/>
              <a:t>octroyer un prêt à un client non-solvable, ce qui risque d’entrainer des complications de dossier et des pertes d’argent sur ce qui n’est pas remboursé.</a:t>
            </a:r>
            <a:endParaRPr lang="fr-FR" dirty="0"/>
          </a:p>
        </p:txBody>
      </p:sp>
    </p:spTree>
    <p:extLst>
      <p:ext uri="{BB962C8B-B14F-4D97-AF65-F5344CB8AC3E}">
        <p14:creationId xmlns:p14="http://schemas.microsoft.com/office/powerpoint/2010/main" val="4203145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57cfa781d9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57cfa781d9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51395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57cfa781d9_1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57cfa781d9_1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83954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57cfa781d9_1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57cfa781d9_1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59797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57cfa781d9_1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57cfa781d9_1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679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57cfa781d9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57cfa781d9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3068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4000" cy="5143500"/>
          </a:xfrm>
          <a:prstGeom prst="rect">
            <a:avLst/>
          </a:prstGeom>
          <a:solidFill>
            <a:srgbClr val="FFFFFF">
              <a:alpha val="27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55330" y="401475"/>
            <a:ext cx="3717600" cy="205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a:t>
            </a:fld>
            <a:endParaRPr/>
          </a:p>
        </p:txBody>
      </p:sp>
      <p:sp>
        <p:nvSpPr>
          <p:cNvPr id="13" name="Google Shape;13;p2"/>
          <p:cNvSpPr/>
          <p:nvPr/>
        </p:nvSpPr>
        <p:spPr>
          <a:xfrm>
            <a:off x="526525" y="-7975"/>
            <a:ext cx="175500" cy="2928300"/>
          </a:xfrm>
          <a:prstGeom prst="rect">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userDrawn="1">
  <p:cSld name="CUSTOM">
    <p:spTree>
      <p:nvGrpSpPr>
        <p:cNvPr id="1" name="Shape 14"/>
        <p:cNvGrpSpPr/>
        <p:nvPr/>
      </p:nvGrpSpPr>
      <p:grpSpPr>
        <a:xfrm>
          <a:off x="0" y="0"/>
          <a:ext cx="0" cy="0"/>
          <a:chOff x="0" y="0"/>
          <a:chExt cx="0" cy="0"/>
        </a:xfrm>
      </p:grpSpPr>
      <p:sp>
        <p:nvSpPr>
          <p:cNvPr id="18" name="Google Shape;18;p3"/>
          <p:cNvSpPr txBox="1">
            <a:spLocks noGrp="1"/>
          </p:cNvSpPr>
          <p:nvPr>
            <p:ph type="subTitle" idx="1"/>
          </p:nvPr>
        </p:nvSpPr>
        <p:spPr>
          <a:xfrm flipH="1">
            <a:off x="466000" y="331664"/>
            <a:ext cx="3138900" cy="79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Barlow Semi Condensed Medium"/>
              <a:buNone/>
              <a:defRPr>
                <a:latin typeface="Barlow Semi Condensed Medium"/>
                <a:ea typeface="Barlow Semi Condensed Medium"/>
                <a:cs typeface="Barlow Semi Condensed Medium"/>
                <a:sym typeface="Barlow Semi Condensed Medium"/>
              </a:defRPr>
            </a:lvl1pPr>
            <a:lvl2pPr lvl="1"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2pPr>
            <a:lvl3pPr lvl="2"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3pPr>
            <a:lvl4pPr lvl="3"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4pPr>
            <a:lvl5pPr lvl="4"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5pPr>
            <a:lvl6pPr lvl="5"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6pPr>
            <a:lvl7pPr lvl="6"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7pPr>
            <a:lvl8pPr lvl="7"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8pPr>
            <a:lvl9pPr lvl="8"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9pPr>
          </a:lstStyle>
          <a:p>
            <a:endParaRPr/>
          </a:p>
        </p:txBody>
      </p:sp>
      <p:sp>
        <p:nvSpPr>
          <p:cNvPr id="19" name="Google Shape;19;p3"/>
          <p:cNvSpPr txBox="1">
            <a:spLocks noGrp="1"/>
          </p:cNvSpPr>
          <p:nvPr>
            <p:ph type="subTitle" idx="2"/>
          </p:nvPr>
        </p:nvSpPr>
        <p:spPr>
          <a:xfrm>
            <a:off x="465975" y="920855"/>
            <a:ext cx="2243400" cy="53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21" name="Google Shape;21;p3"/>
          <p:cNvSpPr txBox="1">
            <a:spLocks noGrp="1"/>
          </p:cNvSpPr>
          <p:nvPr>
            <p:ph type="subTitle" idx="4"/>
          </p:nvPr>
        </p:nvSpPr>
        <p:spPr>
          <a:xfrm flipH="1">
            <a:off x="5864031" y="1982559"/>
            <a:ext cx="3138900" cy="79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Barlow Semi Condensed Medium"/>
              <a:buNone/>
              <a:defRPr>
                <a:latin typeface="Barlow Semi Condensed Medium"/>
                <a:ea typeface="Barlow Semi Condensed Medium"/>
                <a:cs typeface="Barlow Semi Condensed Medium"/>
                <a:sym typeface="Barlow Semi Condensed Medium"/>
              </a:defRPr>
            </a:lvl1pPr>
            <a:lvl2pPr lvl="1"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2pPr>
            <a:lvl3pPr lvl="2"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3pPr>
            <a:lvl4pPr lvl="3"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4pPr>
            <a:lvl5pPr lvl="4"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5pPr>
            <a:lvl6pPr lvl="5"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6pPr>
            <a:lvl7pPr lvl="6"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7pPr>
            <a:lvl8pPr lvl="7"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8pPr>
            <a:lvl9pPr lvl="8"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9pPr>
          </a:lstStyle>
          <a:p>
            <a:endParaRPr/>
          </a:p>
        </p:txBody>
      </p:sp>
      <p:sp>
        <p:nvSpPr>
          <p:cNvPr id="22" name="Google Shape;22;p3"/>
          <p:cNvSpPr txBox="1">
            <a:spLocks noGrp="1"/>
          </p:cNvSpPr>
          <p:nvPr>
            <p:ph type="subTitle" idx="5"/>
          </p:nvPr>
        </p:nvSpPr>
        <p:spPr>
          <a:xfrm>
            <a:off x="5864006" y="2571750"/>
            <a:ext cx="2243400" cy="53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24" name="Google Shape;24;p3"/>
          <p:cNvSpPr txBox="1">
            <a:spLocks noGrp="1"/>
          </p:cNvSpPr>
          <p:nvPr>
            <p:ph type="subTitle" idx="7"/>
          </p:nvPr>
        </p:nvSpPr>
        <p:spPr>
          <a:xfrm flipH="1">
            <a:off x="466000" y="3495997"/>
            <a:ext cx="3138900" cy="79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Barlow Semi Condensed Medium"/>
              <a:buNone/>
              <a:defRPr>
                <a:latin typeface="Barlow Semi Condensed Medium"/>
                <a:ea typeface="Barlow Semi Condensed Medium"/>
                <a:cs typeface="Barlow Semi Condensed Medium"/>
                <a:sym typeface="Barlow Semi Condensed Medium"/>
              </a:defRPr>
            </a:lvl1pPr>
            <a:lvl2pPr lvl="1"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2pPr>
            <a:lvl3pPr lvl="2"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3pPr>
            <a:lvl4pPr lvl="3"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4pPr>
            <a:lvl5pPr lvl="4"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5pPr>
            <a:lvl6pPr lvl="5"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6pPr>
            <a:lvl7pPr lvl="6"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7pPr>
            <a:lvl8pPr lvl="7"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8pPr>
            <a:lvl9pPr lvl="8"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9pPr>
          </a:lstStyle>
          <a:p>
            <a:endParaRPr/>
          </a:p>
        </p:txBody>
      </p:sp>
      <p:sp>
        <p:nvSpPr>
          <p:cNvPr id="25" name="Google Shape;25;p3"/>
          <p:cNvSpPr txBox="1">
            <a:spLocks noGrp="1"/>
          </p:cNvSpPr>
          <p:nvPr>
            <p:ph type="subTitle" idx="8"/>
          </p:nvPr>
        </p:nvSpPr>
        <p:spPr>
          <a:xfrm>
            <a:off x="465975" y="4085188"/>
            <a:ext cx="2243400" cy="53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 preserve="1">
  <p:cSld name="1_TABLE OF CONTENT">
    <p:spTree>
      <p:nvGrpSpPr>
        <p:cNvPr id="1" name="Shape 14"/>
        <p:cNvGrpSpPr/>
        <p:nvPr/>
      </p:nvGrpSpPr>
      <p:grpSpPr>
        <a:xfrm>
          <a:off x="0" y="0"/>
          <a:ext cx="0" cy="0"/>
          <a:chOff x="0" y="0"/>
          <a:chExt cx="0" cy="0"/>
        </a:xfrm>
      </p:grpSpPr>
      <p:sp>
        <p:nvSpPr>
          <p:cNvPr id="15" name="Google Shape;15;p3"/>
          <p:cNvSpPr/>
          <p:nvPr/>
        </p:nvSpPr>
        <p:spPr>
          <a:xfrm>
            <a:off x="0" y="0"/>
            <a:ext cx="9144000" cy="5143500"/>
          </a:xfrm>
          <a:prstGeom prst="rect">
            <a:avLst/>
          </a:prstGeom>
          <a:solidFill>
            <a:srgbClr val="FFFFFF">
              <a:alpha val="27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151600" y="-50"/>
            <a:ext cx="7500403" cy="5143558"/>
          </a:xfrm>
          <a:custGeom>
            <a:avLst/>
            <a:gdLst/>
            <a:ahLst/>
            <a:cxnLst/>
            <a:rect l="l" t="t" r="r" b="b"/>
            <a:pathLst>
              <a:path w="65806" h="47934" extrusionOk="0">
                <a:moveTo>
                  <a:pt x="0" y="0"/>
                </a:moveTo>
                <a:lnTo>
                  <a:pt x="24811" y="23967"/>
                </a:lnTo>
                <a:lnTo>
                  <a:pt x="91" y="47933"/>
                </a:lnTo>
                <a:lnTo>
                  <a:pt x="40994" y="47933"/>
                </a:lnTo>
                <a:lnTo>
                  <a:pt x="65805" y="23967"/>
                </a:lnTo>
                <a:lnTo>
                  <a:pt x="40994"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hasCustomPrompt="1"/>
          </p:nvPr>
        </p:nvSpPr>
        <p:spPr>
          <a:xfrm>
            <a:off x="742825" y="450225"/>
            <a:ext cx="1770900" cy="9870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9pPr>
          </a:lstStyle>
          <a:p>
            <a:r>
              <a:t>xx%</a:t>
            </a:r>
          </a:p>
        </p:txBody>
      </p:sp>
      <p:sp>
        <p:nvSpPr>
          <p:cNvPr id="18" name="Google Shape;18;p3"/>
          <p:cNvSpPr txBox="1">
            <a:spLocks noGrp="1"/>
          </p:cNvSpPr>
          <p:nvPr>
            <p:ph type="subTitle" idx="1"/>
          </p:nvPr>
        </p:nvSpPr>
        <p:spPr>
          <a:xfrm flipH="1">
            <a:off x="2538125" y="184945"/>
            <a:ext cx="3138900" cy="79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Barlow Semi Condensed Medium"/>
              <a:buNone/>
              <a:defRPr>
                <a:latin typeface="Barlow Semi Condensed Medium"/>
                <a:ea typeface="Barlow Semi Condensed Medium"/>
                <a:cs typeface="Barlow Semi Condensed Medium"/>
                <a:sym typeface="Barlow Semi Condensed Medium"/>
              </a:defRPr>
            </a:lvl1pPr>
            <a:lvl2pPr lvl="1"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2pPr>
            <a:lvl3pPr lvl="2"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3pPr>
            <a:lvl4pPr lvl="3"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4pPr>
            <a:lvl5pPr lvl="4"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5pPr>
            <a:lvl6pPr lvl="5"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6pPr>
            <a:lvl7pPr lvl="6"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7pPr>
            <a:lvl8pPr lvl="7"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8pPr>
            <a:lvl9pPr lvl="8"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9pPr>
          </a:lstStyle>
          <a:p>
            <a:endParaRPr/>
          </a:p>
        </p:txBody>
      </p:sp>
      <p:sp>
        <p:nvSpPr>
          <p:cNvPr id="19" name="Google Shape;19;p3"/>
          <p:cNvSpPr txBox="1">
            <a:spLocks noGrp="1"/>
          </p:cNvSpPr>
          <p:nvPr>
            <p:ph type="subTitle" idx="2"/>
          </p:nvPr>
        </p:nvSpPr>
        <p:spPr>
          <a:xfrm>
            <a:off x="2538100" y="774136"/>
            <a:ext cx="2243400" cy="53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20" name="Google Shape;20;p3"/>
          <p:cNvSpPr txBox="1">
            <a:spLocks noGrp="1"/>
          </p:cNvSpPr>
          <p:nvPr>
            <p:ph type="title" idx="3" hasCustomPrompt="1"/>
          </p:nvPr>
        </p:nvSpPr>
        <p:spPr>
          <a:xfrm>
            <a:off x="1809625" y="1498950"/>
            <a:ext cx="1770900" cy="9870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9pPr>
          </a:lstStyle>
          <a:p>
            <a:r>
              <a:t>xx%</a:t>
            </a:r>
          </a:p>
        </p:txBody>
      </p:sp>
      <p:sp>
        <p:nvSpPr>
          <p:cNvPr id="21" name="Google Shape;21;p3"/>
          <p:cNvSpPr txBox="1">
            <a:spLocks noGrp="1"/>
          </p:cNvSpPr>
          <p:nvPr>
            <p:ph type="subTitle" idx="4"/>
          </p:nvPr>
        </p:nvSpPr>
        <p:spPr>
          <a:xfrm flipH="1">
            <a:off x="3604925" y="1233645"/>
            <a:ext cx="3138900" cy="79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Barlow Semi Condensed Medium"/>
              <a:buNone/>
              <a:defRPr>
                <a:latin typeface="Barlow Semi Condensed Medium"/>
                <a:ea typeface="Barlow Semi Condensed Medium"/>
                <a:cs typeface="Barlow Semi Condensed Medium"/>
                <a:sym typeface="Barlow Semi Condensed Medium"/>
              </a:defRPr>
            </a:lvl1pPr>
            <a:lvl2pPr lvl="1"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2pPr>
            <a:lvl3pPr lvl="2"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3pPr>
            <a:lvl4pPr lvl="3"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4pPr>
            <a:lvl5pPr lvl="4"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5pPr>
            <a:lvl6pPr lvl="5"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6pPr>
            <a:lvl7pPr lvl="6"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7pPr>
            <a:lvl8pPr lvl="7"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8pPr>
            <a:lvl9pPr lvl="8"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9pPr>
          </a:lstStyle>
          <a:p>
            <a:endParaRPr/>
          </a:p>
        </p:txBody>
      </p:sp>
      <p:sp>
        <p:nvSpPr>
          <p:cNvPr id="22" name="Google Shape;22;p3"/>
          <p:cNvSpPr txBox="1">
            <a:spLocks noGrp="1"/>
          </p:cNvSpPr>
          <p:nvPr>
            <p:ph type="subTitle" idx="5"/>
          </p:nvPr>
        </p:nvSpPr>
        <p:spPr>
          <a:xfrm>
            <a:off x="3604900" y="1822836"/>
            <a:ext cx="2243400" cy="53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23" name="Google Shape;23;p3"/>
          <p:cNvSpPr txBox="1">
            <a:spLocks noGrp="1"/>
          </p:cNvSpPr>
          <p:nvPr>
            <p:ph type="title" idx="6" hasCustomPrompt="1"/>
          </p:nvPr>
        </p:nvSpPr>
        <p:spPr>
          <a:xfrm>
            <a:off x="1809625" y="2745925"/>
            <a:ext cx="1770900" cy="9870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9pPr>
          </a:lstStyle>
          <a:p>
            <a:r>
              <a:t>xx%</a:t>
            </a:r>
          </a:p>
        </p:txBody>
      </p:sp>
      <p:sp>
        <p:nvSpPr>
          <p:cNvPr id="24" name="Google Shape;24;p3"/>
          <p:cNvSpPr txBox="1">
            <a:spLocks noGrp="1"/>
          </p:cNvSpPr>
          <p:nvPr>
            <p:ph type="subTitle" idx="7"/>
          </p:nvPr>
        </p:nvSpPr>
        <p:spPr>
          <a:xfrm flipH="1">
            <a:off x="3604925" y="2480620"/>
            <a:ext cx="3138900" cy="79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Barlow Semi Condensed Medium"/>
              <a:buNone/>
              <a:defRPr>
                <a:latin typeface="Barlow Semi Condensed Medium"/>
                <a:ea typeface="Barlow Semi Condensed Medium"/>
                <a:cs typeface="Barlow Semi Condensed Medium"/>
                <a:sym typeface="Barlow Semi Condensed Medium"/>
              </a:defRPr>
            </a:lvl1pPr>
            <a:lvl2pPr lvl="1"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2pPr>
            <a:lvl3pPr lvl="2"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3pPr>
            <a:lvl4pPr lvl="3"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4pPr>
            <a:lvl5pPr lvl="4"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5pPr>
            <a:lvl6pPr lvl="5"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6pPr>
            <a:lvl7pPr lvl="6"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7pPr>
            <a:lvl8pPr lvl="7"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8pPr>
            <a:lvl9pPr lvl="8"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9pPr>
          </a:lstStyle>
          <a:p>
            <a:endParaRPr/>
          </a:p>
        </p:txBody>
      </p:sp>
      <p:sp>
        <p:nvSpPr>
          <p:cNvPr id="25" name="Google Shape;25;p3"/>
          <p:cNvSpPr txBox="1">
            <a:spLocks noGrp="1"/>
          </p:cNvSpPr>
          <p:nvPr>
            <p:ph type="subTitle" idx="8"/>
          </p:nvPr>
        </p:nvSpPr>
        <p:spPr>
          <a:xfrm>
            <a:off x="3604900" y="3069811"/>
            <a:ext cx="2243400" cy="53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26" name="Google Shape;26;p3"/>
          <p:cNvSpPr txBox="1">
            <a:spLocks noGrp="1"/>
          </p:cNvSpPr>
          <p:nvPr>
            <p:ph type="title" idx="9" hasCustomPrompt="1"/>
          </p:nvPr>
        </p:nvSpPr>
        <p:spPr>
          <a:xfrm>
            <a:off x="742825" y="3931860"/>
            <a:ext cx="1770900" cy="9870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
                <a:ea typeface="Fira Sans Extra Condensed Mediu"/>
                <a:cs typeface="Fira Sans Extra Condensed Mediu"/>
                <a:sym typeface="Fira Sans Extra Condensed Medium"/>
              </a:defRPr>
            </a:lvl9pPr>
          </a:lstStyle>
          <a:p>
            <a:r>
              <a:t>xx%</a:t>
            </a:r>
          </a:p>
        </p:txBody>
      </p:sp>
      <p:sp>
        <p:nvSpPr>
          <p:cNvPr id="27" name="Google Shape;27;p3"/>
          <p:cNvSpPr txBox="1">
            <a:spLocks noGrp="1"/>
          </p:cNvSpPr>
          <p:nvPr>
            <p:ph type="subTitle" idx="13"/>
          </p:nvPr>
        </p:nvSpPr>
        <p:spPr>
          <a:xfrm flipH="1">
            <a:off x="2538125" y="3667353"/>
            <a:ext cx="3138900" cy="79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Barlow Semi Condensed Medium"/>
              <a:buNone/>
              <a:defRPr>
                <a:latin typeface="Barlow Semi Condensed Medium"/>
                <a:ea typeface="Barlow Semi Condensed Medium"/>
                <a:cs typeface="Barlow Semi Condensed Medium"/>
                <a:sym typeface="Barlow Semi Condensed Medium"/>
              </a:defRPr>
            </a:lvl1pPr>
            <a:lvl2pPr lvl="1"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2pPr>
            <a:lvl3pPr lvl="2"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3pPr>
            <a:lvl4pPr lvl="3"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4pPr>
            <a:lvl5pPr lvl="4"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5pPr>
            <a:lvl6pPr lvl="5"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6pPr>
            <a:lvl7pPr lvl="6"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7pPr>
            <a:lvl8pPr lvl="7"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8pPr>
            <a:lvl9pPr lvl="8" rtl="0">
              <a:lnSpc>
                <a:spcPct val="100000"/>
              </a:lnSpc>
              <a:spcBef>
                <a:spcPts val="0"/>
              </a:spcBef>
              <a:spcAft>
                <a:spcPts val="0"/>
              </a:spcAft>
              <a:buSzPts val="1800"/>
              <a:buFont typeface="Barlow Semi Condensed Medium"/>
              <a:buNone/>
              <a:defRPr sz="1800">
                <a:latin typeface="Barlow Semi Condensed Medium"/>
                <a:ea typeface="Barlow Semi Condensed Medium"/>
                <a:cs typeface="Barlow Semi Condensed Medium"/>
                <a:sym typeface="Barlow Semi Condensed Medium"/>
              </a:defRPr>
            </a:lvl9pPr>
          </a:lstStyle>
          <a:p>
            <a:endParaRPr/>
          </a:p>
        </p:txBody>
      </p:sp>
      <p:sp>
        <p:nvSpPr>
          <p:cNvPr id="28" name="Google Shape;28;p3"/>
          <p:cNvSpPr txBox="1">
            <a:spLocks noGrp="1"/>
          </p:cNvSpPr>
          <p:nvPr>
            <p:ph type="subTitle" idx="14"/>
          </p:nvPr>
        </p:nvSpPr>
        <p:spPr>
          <a:xfrm>
            <a:off x="2538100" y="4256544"/>
            <a:ext cx="2243400" cy="53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29" name="Google Shape;29;p3"/>
          <p:cNvSpPr/>
          <p:nvPr/>
        </p:nvSpPr>
        <p:spPr>
          <a:xfrm>
            <a:off x="2558472" y="569911"/>
            <a:ext cx="151500" cy="741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3659572" y="1618636"/>
            <a:ext cx="151500" cy="741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3659572" y="2876536"/>
            <a:ext cx="151500" cy="741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558472" y="4051536"/>
            <a:ext cx="151500" cy="741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7915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2" userDrawn="1">
  <p:cSld name="CUSTOM_5">
    <p:spTree>
      <p:nvGrpSpPr>
        <p:cNvPr id="1" name="Shape 77"/>
        <p:cNvGrpSpPr/>
        <p:nvPr/>
      </p:nvGrpSpPr>
      <p:grpSpPr>
        <a:xfrm>
          <a:off x="0" y="0"/>
          <a:ext cx="0" cy="0"/>
          <a:chOff x="0" y="0"/>
          <a:chExt cx="0" cy="0"/>
        </a:xfrm>
      </p:grpSpPr>
      <p:sp>
        <p:nvSpPr>
          <p:cNvPr id="79" name="Google Shape;79;p10"/>
          <p:cNvSpPr/>
          <p:nvPr/>
        </p:nvSpPr>
        <p:spPr>
          <a:xfrm>
            <a:off x="1177800" y="-44625"/>
            <a:ext cx="143700" cy="1277807"/>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txBox="1">
            <a:spLocks noGrp="1"/>
          </p:cNvSpPr>
          <p:nvPr>
            <p:ph type="ctrTitle"/>
          </p:nvPr>
        </p:nvSpPr>
        <p:spPr>
          <a:xfrm>
            <a:off x="1138443" y="694775"/>
            <a:ext cx="3717600" cy="20526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LANK SLIDE 2">
  <p:cSld name="CUSTOM_6">
    <p:spTree>
      <p:nvGrpSpPr>
        <p:cNvPr id="1" name="Shape 94"/>
        <p:cNvGrpSpPr/>
        <p:nvPr/>
      </p:nvGrpSpPr>
      <p:grpSpPr>
        <a:xfrm>
          <a:off x="0" y="0"/>
          <a:ext cx="0" cy="0"/>
          <a:chOff x="0" y="0"/>
          <a:chExt cx="0" cy="0"/>
        </a:xfrm>
      </p:grpSpPr>
      <p:sp>
        <p:nvSpPr>
          <p:cNvPr id="95" name="Google Shape;95;p11"/>
          <p:cNvSpPr/>
          <p:nvPr/>
        </p:nvSpPr>
        <p:spPr>
          <a:xfrm>
            <a:off x="667150" y="-7975"/>
            <a:ext cx="143700" cy="2928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txBox="1">
            <a:spLocks noGrp="1"/>
          </p:cNvSpPr>
          <p:nvPr>
            <p:ph type="ctrTitle"/>
          </p:nvPr>
        </p:nvSpPr>
        <p:spPr>
          <a:xfrm>
            <a:off x="632050" y="402150"/>
            <a:ext cx="4132500" cy="855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BLANK SLIDE 3">
  <p:cSld name="CUSTOM_6_1">
    <p:spTree>
      <p:nvGrpSpPr>
        <p:cNvPr id="1" name="Shape 97"/>
        <p:cNvGrpSpPr/>
        <p:nvPr/>
      </p:nvGrpSpPr>
      <p:grpSpPr>
        <a:xfrm>
          <a:off x="0" y="0"/>
          <a:ext cx="0" cy="0"/>
          <a:chOff x="0" y="0"/>
          <a:chExt cx="0" cy="0"/>
        </a:xfrm>
      </p:grpSpPr>
      <p:sp>
        <p:nvSpPr>
          <p:cNvPr id="98" name="Google Shape;98;p12"/>
          <p:cNvSpPr/>
          <p:nvPr/>
        </p:nvSpPr>
        <p:spPr>
          <a:xfrm>
            <a:off x="8481725" y="-7975"/>
            <a:ext cx="143700" cy="2928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2"/>
          <p:cNvSpPr txBox="1">
            <a:spLocks noGrp="1"/>
          </p:cNvSpPr>
          <p:nvPr>
            <p:ph type="ctrTitle"/>
          </p:nvPr>
        </p:nvSpPr>
        <p:spPr>
          <a:xfrm>
            <a:off x="5869725" y="551025"/>
            <a:ext cx="2808000" cy="706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Tree>
  </p:cSld>
  <p:clrMapOvr>
    <a:masterClrMapping/>
  </p:clrMapOvr>
  <p:extLst>
    <p:ext uri="{DCECCB84-F9BA-43D5-87BE-67443E8EF086}">
      <p15:sldGuideLst xmlns:p15="http://schemas.microsoft.com/office/powerpoint/2012/main">
        <p15:guide id="1" orient="horz" pos="870">
          <p15:clr>
            <a:srgbClr val="FA7B17"/>
          </p15:clr>
        </p15:guide>
        <p15:guide id="2" orient="horz" pos="680">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5"/>
        <p:cNvGrpSpPr/>
        <p:nvPr/>
      </p:nvGrpSpPr>
      <p:grpSpPr>
        <a:xfrm>
          <a:off x="0" y="0"/>
          <a:ext cx="0" cy="0"/>
          <a:chOff x="0" y="0"/>
          <a:chExt cx="0" cy="0"/>
        </a:xfrm>
      </p:grpSpPr>
      <p:sp>
        <p:nvSpPr>
          <p:cNvPr id="116" name="Google Shape;11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666666"/>
              </a:buClr>
              <a:buSzPts val="2800"/>
              <a:buFont typeface="Barlow Semi Condensed Medium"/>
              <a:buNone/>
              <a:defRPr sz="2800">
                <a:solidFill>
                  <a:srgbClr val="666666"/>
                </a:solidFill>
                <a:latin typeface="Barlow Semi Condensed Medium"/>
                <a:ea typeface="Barlow Semi Condensed Medium"/>
                <a:cs typeface="Barlow Semi Condensed Medium"/>
                <a:sym typeface="Barlow Semi Condensed Medium"/>
              </a:defRPr>
            </a:lvl1pPr>
            <a:lvl2pPr lvl="1">
              <a:spcBef>
                <a:spcPts val="0"/>
              </a:spcBef>
              <a:spcAft>
                <a:spcPts val="0"/>
              </a:spcAft>
              <a:buClr>
                <a:srgbClr val="666666"/>
              </a:buClr>
              <a:buSzPts val="2800"/>
              <a:buFont typeface="Barlow Semi Condensed"/>
              <a:buNone/>
              <a:defRPr sz="2800">
                <a:solidFill>
                  <a:srgbClr val="666666"/>
                </a:solidFill>
                <a:latin typeface="Barlow Semi Condensed"/>
                <a:ea typeface="Barlow Semi Condensed"/>
                <a:cs typeface="Barlow Semi Condensed"/>
                <a:sym typeface="Barlow Semi Condensed"/>
              </a:defRPr>
            </a:lvl2pPr>
            <a:lvl3pPr lvl="2">
              <a:spcBef>
                <a:spcPts val="0"/>
              </a:spcBef>
              <a:spcAft>
                <a:spcPts val="0"/>
              </a:spcAft>
              <a:buClr>
                <a:srgbClr val="666666"/>
              </a:buClr>
              <a:buSzPts val="2800"/>
              <a:buFont typeface="Barlow Semi Condensed"/>
              <a:buNone/>
              <a:defRPr sz="2800">
                <a:solidFill>
                  <a:srgbClr val="666666"/>
                </a:solidFill>
                <a:latin typeface="Barlow Semi Condensed"/>
                <a:ea typeface="Barlow Semi Condensed"/>
                <a:cs typeface="Barlow Semi Condensed"/>
                <a:sym typeface="Barlow Semi Condensed"/>
              </a:defRPr>
            </a:lvl3pPr>
            <a:lvl4pPr lvl="3">
              <a:spcBef>
                <a:spcPts val="0"/>
              </a:spcBef>
              <a:spcAft>
                <a:spcPts val="0"/>
              </a:spcAft>
              <a:buClr>
                <a:srgbClr val="666666"/>
              </a:buClr>
              <a:buSzPts val="2800"/>
              <a:buFont typeface="Barlow Semi Condensed"/>
              <a:buNone/>
              <a:defRPr sz="2800">
                <a:solidFill>
                  <a:srgbClr val="666666"/>
                </a:solidFill>
                <a:latin typeface="Barlow Semi Condensed"/>
                <a:ea typeface="Barlow Semi Condensed"/>
                <a:cs typeface="Barlow Semi Condensed"/>
                <a:sym typeface="Barlow Semi Condensed"/>
              </a:defRPr>
            </a:lvl4pPr>
            <a:lvl5pPr lvl="4">
              <a:spcBef>
                <a:spcPts val="0"/>
              </a:spcBef>
              <a:spcAft>
                <a:spcPts val="0"/>
              </a:spcAft>
              <a:buClr>
                <a:srgbClr val="666666"/>
              </a:buClr>
              <a:buSzPts val="2800"/>
              <a:buFont typeface="Barlow Semi Condensed"/>
              <a:buNone/>
              <a:defRPr sz="2800">
                <a:solidFill>
                  <a:srgbClr val="666666"/>
                </a:solidFill>
                <a:latin typeface="Barlow Semi Condensed"/>
                <a:ea typeface="Barlow Semi Condensed"/>
                <a:cs typeface="Barlow Semi Condensed"/>
                <a:sym typeface="Barlow Semi Condensed"/>
              </a:defRPr>
            </a:lvl5pPr>
            <a:lvl6pPr lvl="5">
              <a:spcBef>
                <a:spcPts val="0"/>
              </a:spcBef>
              <a:spcAft>
                <a:spcPts val="0"/>
              </a:spcAft>
              <a:buClr>
                <a:srgbClr val="666666"/>
              </a:buClr>
              <a:buSzPts val="2800"/>
              <a:buFont typeface="Barlow Semi Condensed"/>
              <a:buNone/>
              <a:defRPr sz="2800">
                <a:solidFill>
                  <a:srgbClr val="666666"/>
                </a:solidFill>
                <a:latin typeface="Barlow Semi Condensed"/>
                <a:ea typeface="Barlow Semi Condensed"/>
                <a:cs typeface="Barlow Semi Condensed"/>
                <a:sym typeface="Barlow Semi Condensed"/>
              </a:defRPr>
            </a:lvl6pPr>
            <a:lvl7pPr lvl="6">
              <a:spcBef>
                <a:spcPts val="0"/>
              </a:spcBef>
              <a:spcAft>
                <a:spcPts val="0"/>
              </a:spcAft>
              <a:buClr>
                <a:srgbClr val="666666"/>
              </a:buClr>
              <a:buSzPts val="2800"/>
              <a:buFont typeface="Barlow Semi Condensed"/>
              <a:buNone/>
              <a:defRPr sz="2800">
                <a:solidFill>
                  <a:srgbClr val="666666"/>
                </a:solidFill>
                <a:latin typeface="Barlow Semi Condensed"/>
                <a:ea typeface="Barlow Semi Condensed"/>
                <a:cs typeface="Barlow Semi Condensed"/>
                <a:sym typeface="Barlow Semi Condensed"/>
              </a:defRPr>
            </a:lvl7pPr>
            <a:lvl8pPr lvl="7">
              <a:spcBef>
                <a:spcPts val="0"/>
              </a:spcBef>
              <a:spcAft>
                <a:spcPts val="0"/>
              </a:spcAft>
              <a:buClr>
                <a:srgbClr val="666666"/>
              </a:buClr>
              <a:buSzPts val="2800"/>
              <a:buFont typeface="Barlow Semi Condensed"/>
              <a:buNone/>
              <a:defRPr sz="2800">
                <a:solidFill>
                  <a:srgbClr val="666666"/>
                </a:solidFill>
                <a:latin typeface="Barlow Semi Condensed"/>
                <a:ea typeface="Barlow Semi Condensed"/>
                <a:cs typeface="Barlow Semi Condensed"/>
                <a:sym typeface="Barlow Semi Condensed"/>
              </a:defRPr>
            </a:lvl8pPr>
            <a:lvl9pPr lvl="8">
              <a:spcBef>
                <a:spcPts val="0"/>
              </a:spcBef>
              <a:spcAft>
                <a:spcPts val="0"/>
              </a:spcAft>
              <a:buClr>
                <a:srgbClr val="666666"/>
              </a:buClr>
              <a:buSzPts val="2800"/>
              <a:buFont typeface="Barlow Semi Condensed"/>
              <a:buNone/>
              <a:defRPr sz="2800">
                <a:solidFill>
                  <a:srgbClr val="666666"/>
                </a:solidFill>
                <a:latin typeface="Barlow Semi Condensed"/>
                <a:ea typeface="Barlow Semi Condensed"/>
                <a:cs typeface="Barlow Semi Condensed"/>
                <a:sym typeface="Barlow Semi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666666"/>
              </a:buClr>
              <a:buSzPts val="1800"/>
              <a:buFont typeface="Zilla Slab Light"/>
              <a:buChar char="●"/>
              <a:defRPr sz="1800">
                <a:solidFill>
                  <a:srgbClr val="666666"/>
                </a:solidFill>
                <a:latin typeface="Zilla Slab Light"/>
                <a:ea typeface="Zilla Slab Light"/>
                <a:cs typeface="Zilla Slab Light"/>
                <a:sym typeface="Zilla Slab Light"/>
              </a:defRPr>
            </a:lvl1pPr>
            <a:lvl2pPr marL="914400" lvl="1" indent="-3175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2pPr>
            <a:lvl3pPr marL="1371600" lvl="2" indent="-3175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3pPr>
            <a:lvl4pPr marL="1828800" lvl="3" indent="-3175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4pPr>
            <a:lvl5pPr marL="2286000" lvl="4" indent="-3175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5pPr>
            <a:lvl6pPr marL="2743200" lvl="5" indent="-3175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6pPr>
            <a:lvl7pPr marL="3200400" lvl="6" indent="-3175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7pPr>
            <a:lvl8pPr marL="3657600" lvl="7" indent="-3175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8pPr>
            <a:lvl9pPr marL="4114800" lvl="8" indent="-317500">
              <a:lnSpc>
                <a:spcPct val="115000"/>
              </a:lnSpc>
              <a:spcBef>
                <a:spcPts val="1600"/>
              </a:spcBef>
              <a:spcAft>
                <a:spcPts val="160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64" r:id="rId3"/>
    <p:sldLayoutId id="2147483656" r:id="rId4"/>
    <p:sldLayoutId id="2147483657" r:id="rId5"/>
    <p:sldLayoutId id="2147483658" r:id="rId6"/>
    <p:sldLayoutId id="2147483660"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c/home-credit-default-risk/data"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26"/>
        <p:cNvGrpSpPr/>
        <p:nvPr/>
      </p:nvGrpSpPr>
      <p:grpSpPr>
        <a:xfrm>
          <a:off x="0" y="0"/>
          <a:ext cx="0" cy="0"/>
          <a:chOff x="0" y="0"/>
          <a:chExt cx="0" cy="0"/>
        </a:xfrm>
      </p:grpSpPr>
      <p:sp>
        <p:nvSpPr>
          <p:cNvPr id="127" name="Google Shape;127;p17"/>
          <p:cNvSpPr txBox="1">
            <a:spLocks noGrp="1"/>
          </p:cNvSpPr>
          <p:nvPr>
            <p:ph type="ctrTitle"/>
          </p:nvPr>
        </p:nvSpPr>
        <p:spPr>
          <a:xfrm>
            <a:off x="455329" y="401475"/>
            <a:ext cx="5037509"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NOTE</a:t>
            </a:r>
            <a:br>
              <a:rPr lang="es" dirty="0"/>
            </a:br>
            <a:r>
              <a:rPr lang="es" dirty="0"/>
              <a:t>MÉTHODOLOGIQUE</a:t>
            </a:r>
            <a:endParaRPr dirty="0"/>
          </a:p>
        </p:txBody>
      </p:sp>
      <p:sp>
        <p:nvSpPr>
          <p:cNvPr id="4" name="Google Shape;409;p26">
            <a:extLst>
              <a:ext uri="{FF2B5EF4-FFF2-40B4-BE49-F238E27FC236}">
                <a16:creationId xmlns:a16="http://schemas.microsoft.com/office/drawing/2014/main" id="{992CF14D-019D-42CC-46E6-68130D821D51}"/>
              </a:ext>
            </a:extLst>
          </p:cNvPr>
          <p:cNvSpPr txBox="1">
            <a:spLocks/>
          </p:cNvSpPr>
          <p:nvPr/>
        </p:nvSpPr>
        <p:spPr>
          <a:xfrm>
            <a:off x="6974064" y="4784779"/>
            <a:ext cx="1844620" cy="26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r>
              <a:rPr lang="fr-FR" sz="1100" dirty="0">
                <a:latin typeface="Zilla Slab Light"/>
                <a:ea typeface="Zilla Slab Light"/>
                <a:cs typeface="Zilla Slab Light"/>
                <a:sym typeface="Zilla Slab Light"/>
              </a:rPr>
              <a:t>Alexandre Delaguillaumie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cxnSp>
        <p:nvCxnSpPr>
          <p:cNvPr id="2" name="Google Shape;378;p26">
            <a:extLst>
              <a:ext uri="{FF2B5EF4-FFF2-40B4-BE49-F238E27FC236}">
                <a16:creationId xmlns:a16="http://schemas.microsoft.com/office/drawing/2014/main" id="{4E467DA0-1D2B-A980-2102-342F09ED89C1}"/>
              </a:ext>
            </a:extLst>
          </p:cNvPr>
          <p:cNvCxnSpPr>
            <a:cxnSpLocks/>
          </p:cNvCxnSpPr>
          <p:nvPr/>
        </p:nvCxnSpPr>
        <p:spPr>
          <a:xfrm>
            <a:off x="1740364" y="1563116"/>
            <a:ext cx="5979268" cy="0"/>
          </a:xfrm>
          <a:prstGeom prst="straightConnector1">
            <a:avLst/>
          </a:prstGeom>
          <a:noFill/>
          <a:ln w="19050" cap="flat" cmpd="sng">
            <a:solidFill>
              <a:srgbClr val="666666"/>
            </a:solidFill>
            <a:prstDash val="solid"/>
            <a:round/>
            <a:headEnd type="none" w="med" len="med"/>
            <a:tailEnd type="none" w="med" len="med"/>
          </a:ln>
        </p:spPr>
      </p:cxnSp>
      <p:cxnSp>
        <p:nvCxnSpPr>
          <p:cNvPr id="4" name="Google Shape;380;p26">
            <a:extLst>
              <a:ext uri="{FF2B5EF4-FFF2-40B4-BE49-F238E27FC236}">
                <a16:creationId xmlns:a16="http://schemas.microsoft.com/office/drawing/2014/main" id="{76E2FAC5-699A-89AE-7C3E-42CBDEE4B4BB}"/>
              </a:ext>
            </a:extLst>
          </p:cNvPr>
          <p:cNvCxnSpPr>
            <a:cxnSpLocks/>
          </p:cNvCxnSpPr>
          <p:nvPr/>
        </p:nvCxnSpPr>
        <p:spPr>
          <a:xfrm>
            <a:off x="1740364" y="2445237"/>
            <a:ext cx="5979268" cy="0"/>
          </a:xfrm>
          <a:prstGeom prst="straightConnector1">
            <a:avLst/>
          </a:prstGeom>
          <a:noFill/>
          <a:ln w="19050" cap="flat" cmpd="sng">
            <a:solidFill>
              <a:srgbClr val="666666"/>
            </a:solidFill>
            <a:prstDash val="solid"/>
            <a:round/>
            <a:headEnd type="none" w="med" len="med"/>
            <a:tailEnd type="none" w="med" len="med"/>
          </a:ln>
        </p:spPr>
      </p:cxnSp>
      <p:sp>
        <p:nvSpPr>
          <p:cNvPr id="11" name="Google Shape;391;p26">
            <a:extLst>
              <a:ext uri="{FF2B5EF4-FFF2-40B4-BE49-F238E27FC236}">
                <a16:creationId xmlns:a16="http://schemas.microsoft.com/office/drawing/2014/main" id="{ABFCFEBA-6F38-6A2A-CFF4-932132185AAA}"/>
              </a:ext>
            </a:extLst>
          </p:cNvPr>
          <p:cNvSpPr/>
          <p:nvPr/>
        </p:nvSpPr>
        <p:spPr>
          <a:xfrm>
            <a:off x="1920555" y="1965351"/>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97;p26">
            <a:extLst>
              <a:ext uri="{FF2B5EF4-FFF2-40B4-BE49-F238E27FC236}">
                <a16:creationId xmlns:a16="http://schemas.microsoft.com/office/drawing/2014/main" id="{87EA9EC4-0D9E-B072-F291-D2D79145B7BB}"/>
              </a:ext>
            </a:extLst>
          </p:cNvPr>
          <p:cNvSpPr/>
          <p:nvPr/>
        </p:nvSpPr>
        <p:spPr>
          <a:xfrm>
            <a:off x="1920555" y="3044820"/>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07;p26">
            <a:extLst>
              <a:ext uri="{FF2B5EF4-FFF2-40B4-BE49-F238E27FC236}">
                <a16:creationId xmlns:a16="http://schemas.microsoft.com/office/drawing/2014/main" id="{7048EB2E-1773-EDAC-58D0-64808DD9BB9F}"/>
              </a:ext>
            </a:extLst>
          </p:cNvPr>
          <p:cNvSpPr txBox="1">
            <a:spLocks/>
          </p:cNvSpPr>
          <p:nvPr/>
        </p:nvSpPr>
        <p:spPr>
          <a:xfrm>
            <a:off x="2188244" y="1691347"/>
            <a:ext cx="5438241" cy="6210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r>
              <a:rPr lang="fr-FR" sz="900" dirty="0">
                <a:latin typeface="Zilla Slab Light"/>
                <a:ea typeface="Zilla Slab Light"/>
                <a:cs typeface="Zilla Slab Light"/>
                <a:sym typeface="Zilla Slab Light"/>
              </a:rPr>
              <a:t>Au préalable, le </a:t>
            </a:r>
            <a:r>
              <a:rPr lang="fr-FR" sz="900" dirty="0" err="1">
                <a:latin typeface="Zilla Slab Light"/>
                <a:ea typeface="Zilla Slab Light"/>
                <a:cs typeface="Zilla Slab Light"/>
                <a:sym typeface="Zilla Slab Light"/>
              </a:rPr>
              <a:t>feature</a:t>
            </a:r>
            <a:r>
              <a:rPr lang="fr-FR" sz="900" dirty="0">
                <a:latin typeface="Zilla Slab Light"/>
                <a:ea typeface="Zilla Slab Light"/>
                <a:cs typeface="Zilla Slab Light"/>
                <a:sym typeface="Zilla Slab Light"/>
              </a:rPr>
              <a:t> engineering, le </a:t>
            </a:r>
            <a:r>
              <a:rPr lang="fr-FR" sz="900" dirty="0" err="1">
                <a:latin typeface="Zilla Slab Light"/>
                <a:ea typeface="Zilla Slab Light"/>
                <a:cs typeface="Zilla Slab Light"/>
                <a:sym typeface="Zilla Slab Light"/>
              </a:rPr>
              <a:t>preprocessing</a:t>
            </a:r>
            <a:r>
              <a:rPr lang="fr-FR" sz="900" dirty="0">
                <a:latin typeface="Zilla Slab Light"/>
                <a:ea typeface="Zilla Slab Light"/>
                <a:cs typeface="Zilla Slab Light"/>
                <a:sym typeface="Zilla Slab Light"/>
              </a:rPr>
              <a:t> et le merge des tables provient du kernel </a:t>
            </a:r>
            <a:r>
              <a:rPr lang="fr-FR" sz="900" dirty="0" err="1">
                <a:latin typeface="Zilla Slab Light"/>
                <a:ea typeface="Zilla Slab Light"/>
                <a:cs typeface="Zilla Slab Light"/>
                <a:sym typeface="Zilla Slab Light"/>
              </a:rPr>
              <a:t>Kaggle</a:t>
            </a:r>
            <a:r>
              <a:rPr lang="fr-FR" sz="900" dirty="0">
                <a:latin typeface="Zilla Slab Light"/>
                <a:ea typeface="Zilla Slab Light"/>
                <a:cs typeface="Zilla Slab Light"/>
                <a:sym typeface="Zilla Slab Light"/>
              </a:rPr>
              <a:t>, que vous pouvez retrouver </a:t>
            </a:r>
            <a:r>
              <a:rPr lang="fr-FR" sz="900" dirty="0">
                <a:solidFill>
                  <a:srgbClr val="F9AB40"/>
                </a:solidFill>
                <a:latin typeface="Barlow" pitchFamily="2" charset="77"/>
                <a:ea typeface="Zilla Slab Light"/>
                <a:cs typeface="Zilla Slab Light"/>
                <a:sym typeface="Zilla Slab Light"/>
                <a:hlinkClick r:id="rId3">
                  <a:extLst>
                    <a:ext uri="{A12FA001-AC4F-418D-AE19-62706E023703}">
                      <ahyp:hlinkClr xmlns:ahyp="http://schemas.microsoft.com/office/drawing/2018/hyperlinkcolor" val="tx"/>
                    </a:ext>
                  </a:extLst>
                </a:hlinkClick>
              </a:rPr>
              <a:t>ICI</a:t>
            </a:r>
            <a:r>
              <a:rPr lang="fr-FR" sz="900" dirty="0">
                <a:latin typeface="Zilla Slab Light"/>
                <a:ea typeface="Zilla Slab Light"/>
                <a:cs typeface="Zilla Slab Light"/>
                <a:sym typeface="Zilla Slab Light"/>
              </a:rPr>
              <a:t>. Un traitement des </a:t>
            </a:r>
            <a:r>
              <a:rPr lang="fr-FR" sz="900" dirty="0" err="1">
                <a:latin typeface="Zilla Slab Light"/>
                <a:ea typeface="Zilla Slab Light"/>
                <a:cs typeface="Zilla Slab Light"/>
                <a:sym typeface="Zilla Slab Light"/>
              </a:rPr>
              <a:t>outliers</a:t>
            </a:r>
            <a:r>
              <a:rPr lang="fr-FR" sz="900" dirty="0">
                <a:latin typeface="Zilla Slab Light"/>
                <a:ea typeface="Zilla Slab Light"/>
                <a:cs typeface="Zilla Slab Light"/>
                <a:sym typeface="Zilla Slab Light"/>
              </a:rPr>
              <a:t> pointant notamment des infinis à été fait et les index contenant plus de 45% de NaN on été supprimé. On note également un </a:t>
            </a:r>
            <a:r>
              <a:rPr lang="fr-FR" sz="900" dirty="0" err="1">
                <a:latin typeface="Zilla Slab Light"/>
                <a:ea typeface="Zilla Slab Light"/>
                <a:cs typeface="Zilla Slab Light"/>
                <a:sym typeface="Zilla Slab Light"/>
              </a:rPr>
              <a:t>désequilibre</a:t>
            </a:r>
            <a:r>
              <a:rPr lang="fr-FR" sz="900" dirty="0">
                <a:latin typeface="Zilla Slab Light"/>
                <a:ea typeface="Zilla Slab Light"/>
                <a:cs typeface="Zilla Slab Light"/>
                <a:sym typeface="Zilla Slab Light"/>
              </a:rPr>
              <a:t> des classes de l’ordre de 91,9%.</a:t>
            </a:r>
            <a:endParaRPr lang="fr-FR" sz="900" dirty="0">
              <a:solidFill>
                <a:srgbClr val="F9AB40"/>
              </a:solidFill>
              <a:latin typeface="Barlow" pitchFamily="2" charset="77"/>
              <a:ea typeface="Zilla Slab Light"/>
              <a:cs typeface="Zilla Slab Light"/>
              <a:sym typeface="Zilla Slab Light"/>
            </a:endParaRPr>
          </a:p>
        </p:txBody>
      </p:sp>
      <p:sp>
        <p:nvSpPr>
          <p:cNvPr id="35" name="Google Shape;227;p22">
            <a:extLst>
              <a:ext uri="{FF2B5EF4-FFF2-40B4-BE49-F238E27FC236}">
                <a16:creationId xmlns:a16="http://schemas.microsoft.com/office/drawing/2014/main" id="{8671F13F-E452-6635-F4EA-E02F127C6A3A}"/>
              </a:ext>
            </a:extLst>
          </p:cNvPr>
          <p:cNvSpPr txBox="1">
            <a:spLocks noGrp="1"/>
          </p:cNvSpPr>
          <p:nvPr>
            <p:ph type="ctrTitle"/>
          </p:nvPr>
        </p:nvSpPr>
        <p:spPr>
          <a:xfrm>
            <a:off x="632049" y="402150"/>
            <a:ext cx="3268005" cy="85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LA MÉTHODOLOGIE D'ENTRAÎNEMENT DU MODÈLE</a:t>
            </a:r>
          </a:p>
        </p:txBody>
      </p:sp>
      <p:sp>
        <p:nvSpPr>
          <p:cNvPr id="36" name="Google Shape;407;p26">
            <a:extLst>
              <a:ext uri="{FF2B5EF4-FFF2-40B4-BE49-F238E27FC236}">
                <a16:creationId xmlns:a16="http://schemas.microsoft.com/office/drawing/2014/main" id="{FE894796-FEF1-D095-71FC-32EE460568B3}"/>
              </a:ext>
            </a:extLst>
          </p:cNvPr>
          <p:cNvSpPr txBox="1">
            <a:spLocks/>
          </p:cNvSpPr>
          <p:nvPr/>
        </p:nvSpPr>
        <p:spPr>
          <a:xfrm>
            <a:off x="2188245" y="2544737"/>
            <a:ext cx="5531387" cy="110306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r>
              <a:rPr lang="fr-FR" sz="900" dirty="0">
                <a:latin typeface="Zilla Slab Light"/>
                <a:ea typeface="Zilla Slab Light"/>
                <a:cs typeface="Zilla Slab Light"/>
                <a:sym typeface="Zilla Slab Light"/>
              </a:rPr>
              <a:t>Un sampling a été fait pour accélérer les temps de calcul ainsi qu’un </a:t>
            </a:r>
            <a:r>
              <a:rPr lang="fr-FR" sz="900" dirty="0" err="1">
                <a:latin typeface="Zilla Slab Light"/>
                <a:ea typeface="Zilla Slab Light"/>
                <a:cs typeface="Zilla Slab Light"/>
                <a:sym typeface="Zilla Slab Light"/>
              </a:rPr>
              <a:t>train_test_split</a:t>
            </a:r>
            <a:r>
              <a:rPr lang="fr-FR" sz="900" dirty="0">
                <a:latin typeface="Zilla Slab Light"/>
                <a:ea typeface="Zilla Slab Light"/>
                <a:cs typeface="Zilla Slab Light"/>
                <a:sym typeface="Zilla Slab Light"/>
              </a:rPr>
              <a:t> (proportion 80/20). Ce à quoi s’ajoute le traitement du déséquilibre des classes. Trois ensembles de </a:t>
            </a:r>
            <a:r>
              <a:rPr lang="fr-FR" sz="900" dirty="0" err="1">
                <a:latin typeface="Zilla Slab Light"/>
                <a:ea typeface="Zilla Slab Light"/>
                <a:cs typeface="Zilla Slab Light"/>
                <a:sym typeface="Zilla Slab Light"/>
              </a:rPr>
              <a:t>splits</a:t>
            </a:r>
            <a:r>
              <a:rPr lang="fr-FR" sz="900" dirty="0">
                <a:latin typeface="Zilla Slab Light"/>
                <a:ea typeface="Zilla Slab Light"/>
                <a:cs typeface="Zilla Slab Light"/>
                <a:sym typeface="Zilla Slab Light"/>
              </a:rPr>
              <a:t> ont été réalisés ; un premier avec les </a:t>
            </a:r>
            <a:r>
              <a:rPr lang="fr-FR" sz="900" dirty="0" err="1">
                <a:latin typeface="Zilla Slab Light"/>
                <a:ea typeface="Zilla Slab Light"/>
                <a:cs typeface="Zilla Slab Light"/>
                <a:sym typeface="Zilla Slab Light"/>
              </a:rPr>
              <a:t>imbalanced</a:t>
            </a:r>
            <a:r>
              <a:rPr lang="fr-FR" sz="900" dirty="0">
                <a:latin typeface="Zilla Slab Light"/>
                <a:ea typeface="Zilla Slab Light"/>
                <a:cs typeface="Zilla Slab Light"/>
                <a:sym typeface="Zilla Slab Light"/>
              </a:rPr>
              <a:t> datas, un deuxième avec une stratégie d’</a:t>
            </a:r>
            <a:r>
              <a:rPr lang="fr-FR" sz="900" dirty="0" err="1">
                <a:latin typeface="Zilla Slab Light"/>
                <a:ea typeface="Zilla Slab Light"/>
                <a:cs typeface="Zilla Slab Light"/>
                <a:sym typeface="Zilla Slab Light"/>
              </a:rPr>
              <a:t>oversampling</a:t>
            </a:r>
            <a:r>
              <a:rPr lang="fr-FR" sz="900" dirty="0">
                <a:latin typeface="Zilla Slab Light"/>
                <a:ea typeface="Zilla Slab Light"/>
                <a:cs typeface="Zilla Slab Light"/>
                <a:sym typeface="Zilla Slab Light"/>
              </a:rPr>
              <a:t> via SMOTE pour ajouter artificiellement des index de la classe minoritaire et </a:t>
            </a:r>
            <a:r>
              <a:rPr lang="fr-FR" sz="900" dirty="0" err="1">
                <a:latin typeface="Zilla Slab Light"/>
                <a:ea typeface="Zilla Slab Light"/>
                <a:cs typeface="Zilla Slab Light"/>
                <a:sym typeface="Zilla Slab Light"/>
              </a:rPr>
              <a:t>undersampling</a:t>
            </a:r>
            <a:r>
              <a:rPr lang="fr-FR" sz="900" dirty="0">
                <a:latin typeface="Zilla Slab Light"/>
                <a:ea typeface="Zilla Slab Light"/>
                <a:cs typeface="Zilla Slab Light"/>
                <a:sym typeface="Zilla Slab Light"/>
              </a:rPr>
              <a:t> qui est la contraposée de l’</a:t>
            </a:r>
            <a:r>
              <a:rPr lang="fr-FR" sz="900" dirty="0" err="1">
                <a:latin typeface="Zilla Slab Light"/>
                <a:ea typeface="Zilla Slab Light"/>
                <a:cs typeface="Zilla Slab Light"/>
                <a:sym typeface="Zilla Slab Light"/>
              </a:rPr>
              <a:t>oversampling</a:t>
            </a:r>
            <a:r>
              <a:rPr lang="fr-FR" sz="900" dirty="0">
                <a:latin typeface="Zilla Slab Light"/>
                <a:ea typeface="Zilla Slab Light"/>
                <a:cs typeface="Zilla Slab Light"/>
                <a:sym typeface="Zilla Slab Light"/>
              </a:rPr>
              <a:t>, via le </a:t>
            </a:r>
            <a:r>
              <a:rPr lang="fr-FR" sz="900" dirty="0" err="1">
                <a:latin typeface="Zilla Slab Light"/>
                <a:ea typeface="Zilla Slab Light"/>
                <a:cs typeface="Zilla Slab Light"/>
                <a:sym typeface="Zilla Slab Light"/>
              </a:rPr>
              <a:t>Random</a:t>
            </a:r>
            <a:r>
              <a:rPr lang="fr-FR" sz="900" dirty="0">
                <a:latin typeface="Zilla Slab Light"/>
                <a:ea typeface="Zilla Slab Light"/>
                <a:cs typeface="Zilla Slab Light"/>
                <a:sym typeface="Zilla Slab Light"/>
              </a:rPr>
              <a:t> Under Sampling (RUS). Chaque ensemble sera testé sur chaque algorithme.</a:t>
            </a:r>
            <a:endParaRPr lang="fr-FR" sz="900" dirty="0">
              <a:solidFill>
                <a:srgbClr val="F9AB40"/>
              </a:solidFill>
              <a:latin typeface="Barlow" pitchFamily="2" charset="77"/>
              <a:ea typeface="Zilla Slab Light"/>
              <a:cs typeface="Zilla Slab Light"/>
              <a:sym typeface="Zilla Slab Light"/>
            </a:endParaRPr>
          </a:p>
        </p:txBody>
      </p:sp>
      <p:sp>
        <p:nvSpPr>
          <p:cNvPr id="37" name="Google Shape;407;p26">
            <a:extLst>
              <a:ext uri="{FF2B5EF4-FFF2-40B4-BE49-F238E27FC236}">
                <a16:creationId xmlns:a16="http://schemas.microsoft.com/office/drawing/2014/main" id="{FEC57F7A-E879-33C2-5A97-3D35CAFE8B8A}"/>
              </a:ext>
            </a:extLst>
          </p:cNvPr>
          <p:cNvSpPr txBox="1">
            <a:spLocks/>
          </p:cNvSpPr>
          <p:nvPr/>
        </p:nvSpPr>
        <p:spPr>
          <a:xfrm>
            <a:off x="2188243" y="3878614"/>
            <a:ext cx="5016709" cy="62105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r>
              <a:rPr lang="fr-FR" sz="900" dirty="0">
                <a:latin typeface="Zilla Slab Light"/>
                <a:ea typeface="Zilla Slab Light"/>
                <a:cs typeface="Zilla Slab Light"/>
                <a:sym typeface="Zilla Slab Light"/>
              </a:rPr>
              <a:t>Concernant la partie entrainement du modèle, j’ai utilisé un </a:t>
            </a:r>
            <a:r>
              <a:rPr lang="fr-FR" sz="900" dirty="0" err="1">
                <a:latin typeface="Zilla Slab Light"/>
                <a:ea typeface="Zilla Slab Light"/>
                <a:cs typeface="Zilla Slab Light"/>
                <a:sym typeface="Zilla Slab Light"/>
              </a:rPr>
              <a:t>GridSearchCV</a:t>
            </a:r>
            <a:r>
              <a:rPr lang="fr-FR" sz="900" dirty="0">
                <a:latin typeface="Zilla Slab Light"/>
                <a:ea typeface="Zilla Slab Light"/>
                <a:cs typeface="Zilla Slab Light"/>
                <a:sym typeface="Zilla Slab Light"/>
              </a:rPr>
              <a:t> avec une cross-validation de 5, un </a:t>
            </a:r>
            <a:r>
              <a:rPr lang="fr-FR" sz="900" dirty="0" err="1">
                <a:latin typeface="Zilla Slab Light"/>
                <a:ea typeface="Zilla Slab Light"/>
                <a:cs typeface="Zilla Slab Light"/>
                <a:sym typeface="Zilla Slab Light"/>
              </a:rPr>
              <a:t>random_state</a:t>
            </a:r>
            <a:r>
              <a:rPr lang="fr-FR" sz="900" dirty="0">
                <a:latin typeface="Zilla Slab Light"/>
                <a:ea typeface="Zilla Slab Light"/>
                <a:cs typeface="Zilla Slab Light"/>
                <a:sym typeface="Zilla Slab Light"/>
              </a:rPr>
              <a:t> et j’ai enregistré les métriques, paramètres et scores dans </a:t>
            </a:r>
            <a:r>
              <a:rPr lang="fr-FR" sz="900" dirty="0" err="1">
                <a:latin typeface="Zilla Slab Light"/>
                <a:ea typeface="Zilla Slab Light"/>
                <a:cs typeface="Zilla Slab Light"/>
                <a:sym typeface="Zilla Slab Light"/>
              </a:rPr>
              <a:t>MLFlow</a:t>
            </a:r>
            <a:r>
              <a:rPr lang="fr-FR" sz="900" dirty="0">
                <a:latin typeface="Zilla Slab Light"/>
                <a:ea typeface="Zilla Slab Light"/>
                <a:cs typeface="Zilla Slab Light"/>
                <a:sym typeface="Zilla Slab Light"/>
              </a:rPr>
              <a:t> a chaque itération.</a:t>
            </a:r>
            <a:endParaRPr lang="fr-FR" sz="900" dirty="0">
              <a:solidFill>
                <a:srgbClr val="F9AB40"/>
              </a:solidFill>
              <a:latin typeface="Barlow" pitchFamily="2" charset="77"/>
              <a:ea typeface="Zilla Slab Light"/>
              <a:cs typeface="Zilla Slab Light"/>
              <a:sym typeface="Zilla Slab Light"/>
            </a:endParaRPr>
          </a:p>
        </p:txBody>
      </p:sp>
      <p:sp>
        <p:nvSpPr>
          <p:cNvPr id="38" name="Google Shape;397;p26">
            <a:extLst>
              <a:ext uri="{FF2B5EF4-FFF2-40B4-BE49-F238E27FC236}">
                <a16:creationId xmlns:a16="http://schemas.microsoft.com/office/drawing/2014/main" id="{2B4DF2F8-2A8F-771D-58EF-ED1FB57221EF}"/>
              </a:ext>
            </a:extLst>
          </p:cNvPr>
          <p:cNvSpPr/>
          <p:nvPr/>
        </p:nvSpPr>
        <p:spPr>
          <a:xfrm>
            <a:off x="1920555" y="4139116"/>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82;p26">
            <a:extLst>
              <a:ext uri="{FF2B5EF4-FFF2-40B4-BE49-F238E27FC236}">
                <a16:creationId xmlns:a16="http://schemas.microsoft.com/office/drawing/2014/main" id="{9914A81E-BF95-07CB-FB76-0786BAE387DD}"/>
              </a:ext>
            </a:extLst>
          </p:cNvPr>
          <p:cNvCxnSpPr>
            <a:cxnSpLocks/>
          </p:cNvCxnSpPr>
          <p:nvPr/>
        </p:nvCxnSpPr>
        <p:spPr>
          <a:xfrm>
            <a:off x="1740364" y="3753308"/>
            <a:ext cx="5979268" cy="0"/>
          </a:xfrm>
          <a:prstGeom prst="straightConnector1">
            <a:avLst/>
          </a:prstGeom>
          <a:noFill/>
          <a:ln w="19050" cap="flat" cmpd="sng">
            <a:solidFill>
              <a:srgbClr val="666666"/>
            </a:solidFill>
            <a:prstDash val="solid"/>
            <a:round/>
            <a:headEnd type="none" w="med" len="med"/>
            <a:tailEnd type="none" w="med" len="med"/>
          </a:ln>
        </p:spPr>
      </p:cxnSp>
      <p:cxnSp>
        <p:nvCxnSpPr>
          <p:cNvPr id="41" name="Google Shape;384;p26">
            <a:extLst>
              <a:ext uri="{FF2B5EF4-FFF2-40B4-BE49-F238E27FC236}">
                <a16:creationId xmlns:a16="http://schemas.microsoft.com/office/drawing/2014/main" id="{AB869EE6-CE57-B486-46B0-24E488A48E03}"/>
              </a:ext>
            </a:extLst>
          </p:cNvPr>
          <p:cNvCxnSpPr>
            <a:cxnSpLocks/>
          </p:cNvCxnSpPr>
          <p:nvPr/>
        </p:nvCxnSpPr>
        <p:spPr>
          <a:xfrm>
            <a:off x="1740364" y="4624974"/>
            <a:ext cx="5979268" cy="0"/>
          </a:xfrm>
          <a:prstGeom prst="straightConnector1">
            <a:avLst/>
          </a:prstGeom>
          <a:noFill/>
          <a:ln w="19050" cap="flat" cmpd="sng">
            <a:solidFill>
              <a:srgbClr val="666666"/>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ous-titre 1">
            <a:extLst>
              <a:ext uri="{FF2B5EF4-FFF2-40B4-BE49-F238E27FC236}">
                <a16:creationId xmlns:a16="http://schemas.microsoft.com/office/drawing/2014/main" id="{42120567-014F-9481-9A0C-8CC2DD59EEE1}"/>
              </a:ext>
            </a:extLst>
          </p:cNvPr>
          <p:cNvSpPr>
            <a:spLocks noGrp="1"/>
          </p:cNvSpPr>
          <p:nvPr>
            <p:ph type="subTitle" idx="1"/>
          </p:nvPr>
        </p:nvSpPr>
        <p:spPr/>
        <p:txBody>
          <a:bodyPr/>
          <a:lstStyle/>
          <a:p>
            <a:r>
              <a:rPr lang="fr-FR" dirty="0"/>
              <a:t>FONCTION COÛT MÉTIER</a:t>
            </a:r>
          </a:p>
        </p:txBody>
      </p:sp>
      <p:sp>
        <p:nvSpPr>
          <p:cNvPr id="3" name="Sous-titre 2">
            <a:extLst>
              <a:ext uri="{FF2B5EF4-FFF2-40B4-BE49-F238E27FC236}">
                <a16:creationId xmlns:a16="http://schemas.microsoft.com/office/drawing/2014/main" id="{4D338378-631F-6500-A9B6-709AB56CE8EA}"/>
              </a:ext>
            </a:extLst>
          </p:cNvPr>
          <p:cNvSpPr>
            <a:spLocks noGrp="1"/>
          </p:cNvSpPr>
          <p:nvPr>
            <p:ph type="subTitle" idx="2"/>
          </p:nvPr>
        </p:nvSpPr>
        <p:spPr/>
        <p:txBody>
          <a:bodyPr/>
          <a:lstStyle/>
          <a:p>
            <a:r>
              <a:rPr lang="fr-FR" dirty="0"/>
              <a:t>FN = -10</a:t>
            </a:r>
          </a:p>
          <a:p>
            <a:r>
              <a:rPr lang="fr-FR" dirty="0"/>
              <a:t>TN = +1</a:t>
            </a:r>
          </a:p>
        </p:txBody>
      </p:sp>
      <p:sp>
        <p:nvSpPr>
          <p:cNvPr id="8" name="Google Shape;274;p24">
            <a:extLst>
              <a:ext uri="{FF2B5EF4-FFF2-40B4-BE49-F238E27FC236}">
                <a16:creationId xmlns:a16="http://schemas.microsoft.com/office/drawing/2014/main" id="{417FA0EA-BFB0-050D-A899-45068F8A977F}"/>
              </a:ext>
            </a:extLst>
          </p:cNvPr>
          <p:cNvSpPr txBox="1">
            <a:spLocks/>
          </p:cNvSpPr>
          <p:nvPr/>
        </p:nvSpPr>
        <p:spPr>
          <a:xfrm>
            <a:off x="3315297" y="302370"/>
            <a:ext cx="5411152" cy="16475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indent="0">
              <a:lnSpc>
                <a:spcPct val="100000"/>
              </a:lnSpc>
              <a:spcAft>
                <a:spcPts val="1600"/>
              </a:spcAft>
              <a:buFont typeface="Zilla Slab Light"/>
              <a:buNone/>
            </a:pPr>
            <a:r>
              <a:rPr lang="fr-FR" sz="900" dirty="0"/>
              <a:t>Nous sommes face à une problématique d’octroi de crédit. Dans ce cas de figure, la gravité d’une erreur de prédiction dépend de là ou l’on place la priorité. Si l’entreprise considère qu’il faut en priorité détecter les clients non solvables, on maximisera les vrais positifs (dans le cas d’un </a:t>
            </a:r>
            <a:r>
              <a:rPr lang="fr-FR" sz="900" dirty="0" err="1"/>
              <a:t>dataset</a:t>
            </a:r>
            <a:r>
              <a:rPr lang="fr-FR" sz="900" dirty="0"/>
              <a:t> déséquilibré il suffit d’un </a:t>
            </a:r>
            <a:r>
              <a:rPr lang="fr-FR" sz="900" dirty="0" err="1"/>
              <a:t>Dummy</a:t>
            </a:r>
            <a:r>
              <a:rPr lang="fr-FR" sz="900" dirty="0"/>
              <a:t> model à classe majoritaire). Si au contraire elle décide qu’il ne faut pas passer à côté d’un client solvable, il faut maximiser les vrais négatifs. Ici on a considéré que la position dans laquelle l’entreprise ne veut pas se retrouver est celle ou elle passe à côté d’un client solvable, qui peut devenir un énorme manque à gagner sur l’ensemble des clients vu le peu de clients non-solvable. Ainsi il convient de minimiser les faux négatifs et diminuer les risques en maximisant légèrement la détection des personnes réellement solvables. Cette fonction va donc attribuer des poids à chaque catégorie de prédiction dans la matrice de confusion et retourner la fonction d’évaluation déterminée par les gains normalisés. Cette fonction coût métier est bien évidemment à affiner selon les exigences économiques et éthiques de l’entreprise.</a:t>
            </a:r>
          </a:p>
        </p:txBody>
      </p:sp>
      <p:cxnSp>
        <p:nvCxnSpPr>
          <p:cNvPr id="15" name="Connecteur droit 14">
            <a:extLst>
              <a:ext uri="{FF2B5EF4-FFF2-40B4-BE49-F238E27FC236}">
                <a16:creationId xmlns:a16="http://schemas.microsoft.com/office/drawing/2014/main" id="{FC14189C-4D05-2A30-FEEB-71A3E0BEE50D}"/>
              </a:ext>
            </a:extLst>
          </p:cNvPr>
          <p:cNvCxnSpPr>
            <a:cxnSpLocks/>
          </p:cNvCxnSpPr>
          <p:nvPr/>
        </p:nvCxnSpPr>
        <p:spPr>
          <a:xfrm>
            <a:off x="3123128" y="235073"/>
            <a:ext cx="0" cy="589191"/>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cxnSp>
        <p:nvCxnSpPr>
          <p:cNvPr id="16" name="Connecteur droit 15">
            <a:extLst>
              <a:ext uri="{FF2B5EF4-FFF2-40B4-BE49-F238E27FC236}">
                <a16:creationId xmlns:a16="http://schemas.microsoft.com/office/drawing/2014/main" id="{35AFD701-0B50-E60C-37E2-7ED85946D34C}"/>
              </a:ext>
            </a:extLst>
          </p:cNvPr>
          <p:cNvCxnSpPr>
            <a:cxnSpLocks/>
          </p:cNvCxnSpPr>
          <p:nvPr/>
        </p:nvCxnSpPr>
        <p:spPr>
          <a:xfrm>
            <a:off x="3116689" y="235073"/>
            <a:ext cx="611747" cy="0"/>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grpSp>
        <p:nvGrpSpPr>
          <p:cNvPr id="21" name="Groupe 20">
            <a:extLst>
              <a:ext uri="{FF2B5EF4-FFF2-40B4-BE49-F238E27FC236}">
                <a16:creationId xmlns:a16="http://schemas.microsoft.com/office/drawing/2014/main" id="{32CBB952-7A9F-6C1E-DFC0-58267287C268}"/>
              </a:ext>
            </a:extLst>
          </p:cNvPr>
          <p:cNvGrpSpPr/>
          <p:nvPr/>
        </p:nvGrpSpPr>
        <p:grpSpPr>
          <a:xfrm rot="5400000">
            <a:off x="8239098" y="246351"/>
            <a:ext cx="611747" cy="589191"/>
            <a:chOff x="8100967" y="331664"/>
            <a:chExt cx="611747" cy="589191"/>
          </a:xfrm>
        </p:grpSpPr>
        <p:cxnSp>
          <p:nvCxnSpPr>
            <p:cNvPr id="19" name="Connecteur droit 18">
              <a:extLst>
                <a:ext uri="{FF2B5EF4-FFF2-40B4-BE49-F238E27FC236}">
                  <a16:creationId xmlns:a16="http://schemas.microsoft.com/office/drawing/2014/main" id="{1CE5146B-D6B9-C251-C3F5-9803FC9B9A42}"/>
                </a:ext>
              </a:extLst>
            </p:cNvPr>
            <p:cNvCxnSpPr>
              <a:cxnSpLocks/>
            </p:cNvCxnSpPr>
            <p:nvPr/>
          </p:nvCxnSpPr>
          <p:spPr>
            <a:xfrm>
              <a:off x="8107406" y="331664"/>
              <a:ext cx="0" cy="589191"/>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cxnSp>
          <p:nvCxnSpPr>
            <p:cNvPr id="20" name="Connecteur droit 19">
              <a:extLst>
                <a:ext uri="{FF2B5EF4-FFF2-40B4-BE49-F238E27FC236}">
                  <a16:creationId xmlns:a16="http://schemas.microsoft.com/office/drawing/2014/main" id="{ABBD5040-B0BC-3ABB-E7FB-897FB1C27FB7}"/>
                </a:ext>
              </a:extLst>
            </p:cNvPr>
            <p:cNvCxnSpPr>
              <a:cxnSpLocks/>
            </p:cNvCxnSpPr>
            <p:nvPr/>
          </p:nvCxnSpPr>
          <p:spPr>
            <a:xfrm>
              <a:off x="8100967" y="331664"/>
              <a:ext cx="611747" cy="0"/>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grpSp>
      <p:grpSp>
        <p:nvGrpSpPr>
          <p:cNvPr id="22" name="Groupe 21">
            <a:extLst>
              <a:ext uri="{FF2B5EF4-FFF2-40B4-BE49-F238E27FC236}">
                <a16:creationId xmlns:a16="http://schemas.microsoft.com/office/drawing/2014/main" id="{5FD8D92E-0C5A-D0CB-FC40-85F3783C16FD}"/>
              </a:ext>
            </a:extLst>
          </p:cNvPr>
          <p:cNvGrpSpPr/>
          <p:nvPr/>
        </p:nvGrpSpPr>
        <p:grpSpPr>
          <a:xfrm rot="10800000">
            <a:off x="8227820" y="1434448"/>
            <a:ext cx="611747" cy="589191"/>
            <a:chOff x="8100967" y="331664"/>
            <a:chExt cx="611747" cy="589191"/>
          </a:xfrm>
        </p:grpSpPr>
        <p:cxnSp>
          <p:nvCxnSpPr>
            <p:cNvPr id="23" name="Connecteur droit 22">
              <a:extLst>
                <a:ext uri="{FF2B5EF4-FFF2-40B4-BE49-F238E27FC236}">
                  <a16:creationId xmlns:a16="http://schemas.microsoft.com/office/drawing/2014/main" id="{016F3AA5-9AD2-60C3-C97A-D61EC26A32F1}"/>
                </a:ext>
              </a:extLst>
            </p:cNvPr>
            <p:cNvCxnSpPr>
              <a:cxnSpLocks/>
            </p:cNvCxnSpPr>
            <p:nvPr/>
          </p:nvCxnSpPr>
          <p:spPr>
            <a:xfrm>
              <a:off x="8107406" y="331664"/>
              <a:ext cx="0" cy="589191"/>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cxnSp>
          <p:nvCxnSpPr>
            <p:cNvPr id="24" name="Connecteur droit 23">
              <a:extLst>
                <a:ext uri="{FF2B5EF4-FFF2-40B4-BE49-F238E27FC236}">
                  <a16:creationId xmlns:a16="http://schemas.microsoft.com/office/drawing/2014/main" id="{12E9A8C1-3AC4-C521-CA78-76301054B4A8}"/>
                </a:ext>
              </a:extLst>
            </p:cNvPr>
            <p:cNvCxnSpPr>
              <a:cxnSpLocks/>
            </p:cNvCxnSpPr>
            <p:nvPr/>
          </p:nvCxnSpPr>
          <p:spPr>
            <a:xfrm>
              <a:off x="8100967" y="331664"/>
              <a:ext cx="611747" cy="0"/>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grpSp>
      <p:grpSp>
        <p:nvGrpSpPr>
          <p:cNvPr id="25" name="Groupe 24">
            <a:extLst>
              <a:ext uri="{FF2B5EF4-FFF2-40B4-BE49-F238E27FC236}">
                <a16:creationId xmlns:a16="http://schemas.microsoft.com/office/drawing/2014/main" id="{865B9AD2-0E06-9109-032B-57C32903BA17}"/>
              </a:ext>
            </a:extLst>
          </p:cNvPr>
          <p:cNvGrpSpPr/>
          <p:nvPr/>
        </p:nvGrpSpPr>
        <p:grpSpPr>
          <a:xfrm rot="16200000">
            <a:off x="3127967" y="1423170"/>
            <a:ext cx="611747" cy="589191"/>
            <a:chOff x="8100967" y="331664"/>
            <a:chExt cx="611747" cy="589191"/>
          </a:xfrm>
        </p:grpSpPr>
        <p:cxnSp>
          <p:nvCxnSpPr>
            <p:cNvPr id="26" name="Connecteur droit 25">
              <a:extLst>
                <a:ext uri="{FF2B5EF4-FFF2-40B4-BE49-F238E27FC236}">
                  <a16:creationId xmlns:a16="http://schemas.microsoft.com/office/drawing/2014/main" id="{B5D4F390-1002-1A12-3356-735E2398E074}"/>
                </a:ext>
              </a:extLst>
            </p:cNvPr>
            <p:cNvCxnSpPr>
              <a:cxnSpLocks/>
            </p:cNvCxnSpPr>
            <p:nvPr/>
          </p:nvCxnSpPr>
          <p:spPr>
            <a:xfrm>
              <a:off x="8107406" y="331664"/>
              <a:ext cx="0" cy="589191"/>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a16="http://schemas.microsoft.com/office/drawing/2014/main" id="{B0100241-0482-7DE6-1CEA-D7740A4D6C6F}"/>
                </a:ext>
              </a:extLst>
            </p:cNvPr>
            <p:cNvCxnSpPr>
              <a:cxnSpLocks/>
            </p:cNvCxnSpPr>
            <p:nvPr/>
          </p:nvCxnSpPr>
          <p:spPr>
            <a:xfrm>
              <a:off x="8100967" y="331664"/>
              <a:ext cx="611747" cy="0"/>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grpSp>
      <p:sp>
        <p:nvSpPr>
          <p:cNvPr id="53" name="Google Shape;29;p3">
            <a:extLst>
              <a:ext uri="{FF2B5EF4-FFF2-40B4-BE49-F238E27FC236}">
                <a16:creationId xmlns:a16="http://schemas.microsoft.com/office/drawing/2014/main" id="{0AB67C19-BADA-4692-C0C6-55131949F740}"/>
              </a:ext>
            </a:extLst>
          </p:cNvPr>
          <p:cNvSpPr/>
          <p:nvPr/>
        </p:nvSpPr>
        <p:spPr>
          <a:xfrm>
            <a:off x="486347" y="716630"/>
            <a:ext cx="151500" cy="741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 name="Image 55">
            <a:extLst>
              <a:ext uri="{FF2B5EF4-FFF2-40B4-BE49-F238E27FC236}">
                <a16:creationId xmlns:a16="http://schemas.microsoft.com/office/drawing/2014/main" id="{E1425C0D-25EB-F808-FF9B-BA756C7744DB}"/>
              </a:ext>
            </a:extLst>
          </p:cNvPr>
          <p:cNvPicPr>
            <a:picLocks noChangeAspect="1"/>
          </p:cNvPicPr>
          <p:nvPr/>
        </p:nvPicPr>
        <p:blipFill rotWithShape="1">
          <a:blip r:embed="rId3"/>
          <a:srcRect t="6523"/>
          <a:stretch/>
        </p:blipFill>
        <p:spPr>
          <a:xfrm>
            <a:off x="4245047" y="3123126"/>
            <a:ext cx="3762420" cy="1500505"/>
          </a:xfrm>
          <a:prstGeom prst="rect">
            <a:avLst/>
          </a:prstGeom>
        </p:spPr>
      </p:pic>
      <p:sp>
        <p:nvSpPr>
          <p:cNvPr id="57" name="Google Shape;306;p25">
            <a:extLst>
              <a:ext uri="{FF2B5EF4-FFF2-40B4-BE49-F238E27FC236}">
                <a16:creationId xmlns:a16="http://schemas.microsoft.com/office/drawing/2014/main" id="{C0A472D3-60BC-9E9E-D49F-5247B73D277F}"/>
              </a:ext>
            </a:extLst>
          </p:cNvPr>
          <p:cNvSpPr/>
          <p:nvPr/>
        </p:nvSpPr>
        <p:spPr>
          <a:xfrm>
            <a:off x="4038986" y="2870462"/>
            <a:ext cx="4211390" cy="1870609"/>
          </a:xfrm>
          <a:prstGeom prst="rect">
            <a:avLst/>
          </a:prstGeom>
          <a:no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 name="Image 57">
            <a:extLst>
              <a:ext uri="{FF2B5EF4-FFF2-40B4-BE49-F238E27FC236}">
                <a16:creationId xmlns:a16="http://schemas.microsoft.com/office/drawing/2014/main" id="{66ED57D3-FD96-A9ED-6BD3-760435FDC2B7}"/>
              </a:ext>
            </a:extLst>
          </p:cNvPr>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Lst>
          </a:blip>
          <a:stretch>
            <a:fillRect/>
          </a:stretch>
        </p:blipFill>
        <p:spPr>
          <a:xfrm>
            <a:off x="766947" y="2578187"/>
            <a:ext cx="2243399" cy="1713935"/>
          </a:xfrm>
          <a:prstGeom prst="rect">
            <a:avLst/>
          </a:prstGeom>
        </p:spPr>
      </p:pic>
      <p:sp>
        <p:nvSpPr>
          <p:cNvPr id="59" name="Google Shape;306;p25">
            <a:extLst>
              <a:ext uri="{FF2B5EF4-FFF2-40B4-BE49-F238E27FC236}">
                <a16:creationId xmlns:a16="http://schemas.microsoft.com/office/drawing/2014/main" id="{8BACD503-32E0-9BD9-100E-C73AAEF92CE3}"/>
              </a:ext>
            </a:extLst>
          </p:cNvPr>
          <p:cNvSpPr/>
          <p:nvPr/>
        </p:nvSpPr>
        <p:spPr>
          <a:xfrm>
            <a:off x="591102" y="2383088"/>
            <a:ext cx="2595087" cy="2000244"/>
          </a:xfrm>
          <a:prstGeom prst="rect">
            <a:avLst/>
          </a:prstGeom>
          <a:no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ZoneTexte 61">
            <a:extLst>
              <a:ext uri="{FF2B5EF4-FFF2-40B4-BE49-F238E27FC236}">
                <a16:creationId xmlns:a16="http://schemas.microsoft.com/office/drawing/2014/main" id="{410CC9D6-EA14-DD8F-F56B-C6E5965D43D8}"/>
              </a:ext>
            </a:extLst>
          </p:cNvPr>
          <p:cNvSpPr txBox="1"/>
          <p:nvPr/>
        </p:nvSpPr>
        <p:spPr>
          <a:xfrm>
            <a:off x="1263830" y="2182138"/>
            <a:ext cx="1249629" cy="369332"/>
          </a:xfrm>
          <a:prstGeom prst="rect">
            <a:avLst/>
          </a:prstGeom>
          <a:solidFill>
            <a:schemeClr val="bg1"/>
          </a:solidFill>
        </p:spPr>
        <p:txBody>
          <a:bodyPr wrap="square" anchor="ctr">
            <a:spAutoFit/>
          </a:bodyPr>
          <a:lstStyle/>
          <a:p>
            <a:pPr algn="ctr"/>
            <a:r>
              <a:rPr kumimoji="0" lang="fr-FR" sz="1800" b="0" i="0" u="none" strike="noStrike" kern="0" cap="none" spc="0" normalizeH="0" baseline="0" noProof="0" dirty="0">
                <a:ln>
                  <a:noFill/>
                </a:ln>
                <a:solidFill>
                  <a:srgbClr val="666666"/>
                </a:solidFill>
                <a:effectLst/>
                <a:uLnTx/>
                <a:uFillTx/>
                <a:latin typeface="Barlow Semi Condensed Medium"/>
                <a:cs typeface="Barlow Semi Condensed Medium"/>
                <a:sym typeface="Barlow Semi Condensed Medium"/>
              </a:rPr>
              <a:t>AUROC</a:t>
            </a:r>
            <a:endParaRPr lang="fr-FR" dirty="0">
              <a:solidFill>
                <a:srgbClr val="666666"/>
              </a:solidFill>
              <a:latin typeface="Barlow" pitchFamily="2" charset="77"/>
            </a:endParaRPr>
          </a:p>
        </p:txBody>
      </p:sp>
      <p:sp>
        <p:nvSpPr>
          <p:cNvPr id="63" name="ZoneTexte 62">
            <a:extLst>
              <a:ext uri="{FF2B5EF4-FFF2-40B4-BE49-F238E27FC236}">
                <a16:creationId xmlns:a16="http://schemas.microsoft.com/office/drawing/2014/main" id="{C6AAFF2A-AAD7-3AF9-94B3-4C9001810E9B}"/>
              </a:ext>
            </a:extLst>
          </p:cNvPr>
          <p:cNvSpPr txBox="1"/>
          <p:nvPr/>
        </p:nvSpPr>
        <p:spPr>
          <a:xfrm>
            <a:off x="4847137" y="2676444"/>
            <a:ext cx="2595087" cy="369332"/>
          </a:xfrm>
          <a:prstGeom prst="rect">
            <a:avLst/>
          </a:prstGeom>
          <a:solidFill>
            <a:schemeClr val="bg1"/>
          </a:solidFill>
        </p:spPr>
        <p:txBody>
          <a:bodyPr wrap="square" anchor="ctr">
            <a:spAutoFit/>
          </a:bodyPr>
          <a:lstStyle/>
          <a:p>
            <a:pPr algn="ctr"/>
            <a:r>
              <a:rPr kumimoji="0" lang="fr-FR" sz="1800" b="0" i="0" u="none" strike="noStrike" kern="0" cap="none" spc="0" normalizeH="0" baseline="0" noProof="0" dirty="0">
                <a:ln>
                  <a:noFill/>
                </a:ln>
                <a:solidFill>
                  <a:srgbClr val="666666"/>
                </a:solidFill>
                <a:effectLst/>
                <a:uLnTx/>
                <a:uFillTx/>
                <a:latin typeface="Barlow Semi Condensed Medium"/>
                <a:cs typeface="Barlow Semi Condensed Medium"/>
                <a:sym typeface="Barlow Semi Condensed Medium"/>
              </a:rPr>
              <a:t>MATRICE DE CONFUSION</a:t>
            </a:r>
            <a:endParaRPr lang="fr-FR" dirty="0">
              <a:solidFill>
                <a:srgbClr val="666666"/>
              </a:solidFill>
              <a:latin typeface="Barlow" pitchFamily="2" charset="77"/>
            </a:endParaRPr>
          </a:p>
        </p:txBody>
      </p:sp>
    </p:spTree>
    <p:extLst>
      <p:ext uri="{BB962C8B-B14F-4D97-AF65-F5344CB8AC3E}">
        <p14:creationId xmlns:p14="http://schemas.microsoft.com/office/powerpoint/2010/main" val="35125305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ous-titre 3">
            <a:extLst>
              <a:ext uri="{FF2B5EF4-FFF2-40B4-BE49-F238E27FC236}">
                <a16:creationId xmlns:a16="http://schemas.microsoft.com/office/drawing/2014/main" id="{74C5100B-98A9-5FDB-0688-D39FC5A134AD}"/>
              </a:ext>
            </a:extLst>
          </p:cNvPr>
          <p:cNvSpPr>
            <a:spLocks noGrp="1"/>
          </p:cNvSpPr>
          <p:nvPr>
            <p:ph type="subTitle" idx="4"/>
          </p:nvPr>
        </p:nvSpPr>
        <p:spPr>
          <a:xfrm flipH="1">
            <a:off x="5933252" y="78195"/>
            <a:ext cx="3138900" cy="797100"/>
          </a:xfrm>
        </p:spPr>
        <p:txBody>
          <a:bodyPr/>
          <a:lstStyle/>
          <a:p>
            <a:r>
              <a:rPr lang="fr-FR" dirty="0"/>
              <a:t>MÉTRIQUES</a:t>
            </a:r>
          </a:p>
        </p:txBody>
      </p:sp>
      <p:sp>
        <p:nvSpPr>
          <p:cNvPr id="5" name="Sous-titre 4">
            <a:extLst>
              <a:ext uri="{FF2B5EF4-FFF2-40B4-BE49-F238E27FC236}">
                <a16:creationId xmlns:a16="http://schemas.microsoft.com/office/drawing/2014/main" id="{17C3373E-42B5-AC6D-C0C9-2869AB2AB5BA}"/>
              </a:ext>
            </a:extLst>
          </p:cNvPr>
          <p:cNvSpPr>
            <a:spLocks noGrp="1"/>
          </p:cNvSpPr>
          <p:nvPr>
            <p:ph type="subTitle" idx="5"/>
          </p:nvPr>
        </p:nvSpPr>
        <p:spPr>
          <a:xfrm>
            <a:off x="5939666" y="667385"/>
            <a:ext cx="2243400" cy="698557"/>
          </a:xfrm>
        </p:spPr>
        <p:txBody>
          <a:bodyPr/>
          <a:lstStyle/>
          <a:p>
            <a:r>
              <a:rPr lang="fr-FR" dirty="0" err="1"/>
              <a:t>rocauc</a:t>
            </a:r>
            <a:r>
              <a:rPr lang="fr-FR" dirty="0"/>
              <a:t>,</a:t>
            </a:r>
          </a:p>
          <a:p>
            <a:r>
              <a:rPr lang="fr-FR" dirty="0"/>
              <a:t>f1 score,</a:t>
            </a:r>
          </a:p>
          <a:p>
            <a:r>
              <a:rPr lang="fr-FR" dirty="0" err="1"/>
              <a:t>make_scorer</a:t>
            </a:r>
            <a:endParaRPr lang="fr-FR" dirty="0"/>
          </a:p>
        </p:txBody>
      </p:sp>
      <p:sp>
        <p:nvSpPr>
          <p:cNvPr id="7" name="Sous-titre 6">
            <a:extLst>
              <a:ext uri="{FF2B5EF4-FFF2-40B4-BE49-F238E27FC236}">
                <a16:creationId xmlns:a16="http://schemas.microsoft.com/office/drawing/2014/main" id="{20CF59C0-1150-F18F-8138-5A22AF365482}"/>
              </a:ext>
            </a:extLst>
          </p:cNvPr>
          <p:cNvSpPr>
            <a:spLocks noGrp="1"/>
          </p:cNvSpPr>
          <p:nvPr>
            <p:ph type="subTitle" idx="8"/>
          </p:nvPr>
        </p:nvSpPr>
        <p:spPr>
          <a:xfrm>
            <a:off x="511048" y="4329884"/>
            <a:ext cx="2243400" cy="537300"/>
          </a:xfrm>
        </p:spPr>
        <p:txBody>
          <a:bodyPr/>
          <a:lstStyle/>
          <a:p>
            <a:r>
              <a:rPr lang="fr-FR" dirty="0"/>
              <a:t>XG Boost</a:t>
            </a:r>
          </a:p>
        </p:txBody>
      </p:sp>
      <p:sp>
        <p:nvSpPr>
          <p:cNvPr id="10" name="Google Shape;274;p24">
            <a:extLst>
              <a:ext uri="{FF2B5EF4-FFF2-40B4-BE49-F238E27FC236}">
                <a16:creationId xmlns:a16="http://schemas.microsoft.com/office/drawing/2014/main" id="{3D06ED91-F8B1-F6EC-08D1-9AE14AB7F7D8}"/>
              </a:ext>
            </a:extLst>
          </p:cNvPr>
          <p:cNvSpPr txBox="1">
            <a:spLocks/>
          </p:cNvSpPr>
          <p:nvPr/>
        </p:nvSpPr>
        <p:spPr>
          <a:xfrm>
            <a:off x="672147" y="553251"/>
            <a:ext cx="4490657" cy="797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indent="0">
              <a:lnSpc>
                <a:spcPct val="100000"/>
              </a:lnSpc>
              <a:spcAft>
                <a:spcPts val="1600"/>
              </a:spcAft>
              <a:buNone/>
            </a:pPr>
            <a:r>
              <a:rPr lang="fr-FR" sz="900" dirty="0"/>
              <a:t>Pour mesurer la pertinence de la fonction coût métier, il convient de déterminer la bonne métrique. Ici, c’est la </a:t>
            </a:r>
            <a:r>
              <a:rPr lang="fr-FR" sz="900" dirty="0" err="1"/>
              <a:t>specificity</a:t>
            </a:r>
            <a:r>
              <a:rPr lang="fr-FR" sz="900" dirty="0"/>
              <a:t> (taux d’individus négatifs correctement prédit) et, dans une moindre mesure, la </a:t>
            </a:r>
            <a:r>
              <a:rPr lang="fr-FR" sz="900" dirty="0" err="1"/>
              <a:t>precision</a:t>
            </a:r>
            <a:r>
              <a:rPr lang="fr-FR" sz="900" dirty="0"/>
              <a:t> (capacité du modèle à ne pas faire d’erreur lors d’une prédiction positive) qui prévalent. Ce sont donc les </a:t>
            </a:r>
            <a:r>
              <a:rPr lang="fr-FR" sz="900" dirty="0" err="1"/>
              <a:t>roc_auc</a:t>
            </a:r>
            <a:r>
              <a:rPr lang="fr-FR" sz="900" dirty="0"/>
              <a:t> et le F1 score qu’il faut observer. </a:t>
            </a:r>
          </a:p>
        </p:txBody>
      </p:sp>
      <p:grpSp>
        <p:nvGrpSpPr>
          <p:cNvPr id="9" name="Groupe 8">
            <a:extLst>
              <a:ext uri="{FF2B5EF4-FFF2-40B4-BE49-F238E27FC236}">
                <a16:creationId xmlns:a16="http://schemas.microsoft.com/office/drawing/2014/main" id="{0F30292B-0104-D3A3-DE4C-64B95A8639EA}"/>
              </a:ext>
            </a:extLst>
          </p:cNvPr>
          <p:cNvGrpSpPr/>
          <p:nvPr/>
        </p:nvGrpSpPr>
        <p:grpSpPr>
          <a:xfrm>
            <a:off x="4486250" y="397984"/>
            <a:ext cx="938887" cy="1116159"/>
            <a:chOff x="4102557" y="2333677"/>
            <a:chExt cx="938887" cy="1116159"/>
          </a:xfrm>
        </p:grpSpPr>
        <p:cxnSp>
          <p:nvCxnSpPr>
            <p:cNvPr id="29" name="Connecteur droit 28">
              <a:extLst>
                <a:ext uri="{FF2B5EF4-FFF2-40B4-BE49-F238E27FC236}">
                  <a16:creationId xmlns:a16="http://schemas.microsoft.com/office/drawing/2014/main" id="{2CB8580C-FE15-140A-1EE5-C6FEDACE5BB6}"/>
                </a:ext>
              </a:extLst>
            </p:cNvPr>
            <p:cNvCxnSpPr>
              <a:cxnSpLocks/>
            </p:cNvCxnSpPr>
            <p:nvPr/>
          </p:nvCxnSpPr>
          <p:spPr>
            <a:xfrm flipV="1">
              <a:off x="5041431" y="2333677"/>
              <a:ext cx="13" cy="1116159"/>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cxnSp>
          <p:nvCxnSpPr>
            <p:cNvPr id="32" name="Connecteur droit 31">
              <a:extLst>
                <a:ext uri="{FF2B5EF4-FFF2-40B4-BE49-F238E27FC236}">
                  <a16:creationId xmlns:a16="http://schemas.microsoft.com/office/drawing/2014/main" id="{349DEF25-0C9B-39A4-0A99-455D6EDF43FE}"/>
                </a:ext>
              </a:extLst>
            </p:cNvPr>
            <p:cNvCxnSpPr>
              <a:cxnSpLocks/>
            </p:cNvCxnSpPr>
            <p:nvPr/>
          </p:nvCxnSpPr>
          <p:spPr>
            <a:xfrm>
              <a:off x="4102557" y="2333677"/>
              <a:ext cx="938874" cy="6177"/>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cxnSp>
          <p:nvCxnSpPr>
            <p:cNvPr id="34" name="Connecteur droit 33">
              <a:extLst>
                <a:ext uri="{FF2B5EF4-FFF2-40B4-BE49-F238E27FC236}">
                  <a16:creationId xmlns:a16="http://schemas.microsoft.com/office/drawing/2014/main" id="{1491F479-FAC6-BFC6-4FA7-FA356AB35F91}"/>
                </a:ext>
              </a:extLst>
            </p:cNvPr>
            <p:cNvCxnSpPr>
              <a:cxnSpLocks/>
            </p:cNvCxnSpPr>
            <p:nvPr/>
          </p:nvCxnSpPr>
          <p:spPr>
            <a:xfrm>
              <a:off x="4102557" y="3436866"/>
              <a:ext cx="938874" cy="6177"/>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grpSp>
      <p:cxnSp>
        <p:nvCxnSpPr>
          <p:cNvPr id="36" name="Connecteur droit 35">
            <a:extLst>
              <a:ext uri="{FF2B5EF4-FFF2-40B4-BE49-F238E27FC236}">
                <a16:creationId xmlns:a16="http://schemas.microsoft.com/office/drawing/2014/main" id="{112460A7-6117-4D70-E4B1-D1612329735E}"/>
              </a:ext>
            </a:extLst>
          </p:cNvPr>
          <p:cNvCxnSpPr>
            <a:cxnSpLocks/>
          </p:cNvCxnSpPr>
          <p:nvPr/>
        </p:nvCxnSpPr>
        <p:spPr>
          <a:xfrm flipV="1">
            <a:off x="513136" y="394846"/>
            <a:ext cx="0" cy="1119297"/>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grpSp>
        <p:nvGrpSpPr>
          <p:cNvPr id="11" name="Groupe 10">
            <a:extLst>
              <a:ext uri="{FF2B5EF4-FFF2-40B4-BE49-F238E27FC236}">
                <a16:creationId xmlns:a16="http://schemas.microsoft.com/office/drawing/2014/main" id="{5C57546A-02D8-43DC-DD99-88B7DCC64418}"/>
              </a:ext>
            </a:extLst>
          </p:cNvPr>
          <p:cNvGrpSpPr/>
          <p:nvPr/>
        </p:nvGrpSpPr>
        <p:grpSpPr>
          <a:xfrm rot="10800000">
            <a:off x="2442142" y="3688191"/>
            <a:ext cx="938887" cy="1116159"/>
            <a:chOff x="4102557" y="2333677"/>
            <a:chExt cx="938887" cy="1116159"/>
          </a:xfrm>
        </p:grpSpPr>
        <p:cxnSp>
          <p:nvCxnSpPr>
            <p:cNvPr id="12" name="Connecteur droit 11">
              <a:extLst>
                <a:ext uri="{FF2B5EF4-FFF2-40B4-BE49-F238E27FC236}">
                  <a16:creationId xmlns:a16="http://schemas.microsoft.com/office/drawing/2014/main" id="{FBDAB3A9-AEB7-7085-9ECA-4B5E169CC270}"/>
                </a:ext>
              </a:extLst>
            </p:cNvPr>
            <p:cNvCxnSpPr>
              <a:cxnSpLocks/>
            </p:cNvCxnSpPr>
            <p:nvPr/>
          </p:nvCxnSpPr>
          <p:spPr>
            <a:xfrm flipV="1">
              <a:off x="5041431" y="2333677"/>
              <a:ext cx="13" cy="1116159"/>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61DCCE9C-FC08-14FD-167F-AE254C0C46CB}"/>
                </a:ext>
              </a:extLst>
            </p:cNvPr>
            <p:cNvCxnSpPr>
              <a:cxnSpLocks/>
            </p:cNvCxnSpPr>
            <p:nvPr/>
          </p:nvCxnSpPr>
          <p:spPr>
            <a:xfrm>
              <a:off x="4102557" y="2333677"/>
              <a:ext cx="938874" cy="6177"/>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9423DC6C-18D2-9462-F9E2-28A1CFFA206B}"/>
                </a:ext>
              </a:extLst>
            </p:cNvPr>
            <p:cNvCxnSpPr>
              <a:cxnSpLocks/>
            </p:cNvCxnSpPr>
            <p:nvPr/>
          </p:nvCxnSpPr>
          <p:spPr>
            <a:xfrm>
              <a:off x="4102557" y="3436866"/>
              <a:ext cx="938874" cy="6177"/>
            </a:xfrm>
            <a:prstGeom prst="line">
              <a:avLst/>
            </a:prstGeom>
            <a:ln w="19050">
              <a:solidFill>
                <a:srgbClr val="666666"/>
              </a:solidFill>
            </a:ln>
          </p:spPr>
          <p:style>
            <a:lnRef idx="1">
              <a:schemeClr val="accent1"/>
            </a:lnRef>
            <a:fillRef idx="0">
              <a:schemeClr val="accent1"/>
            </a:fillRef>
            <a:effectRef idx="0">
              <a:schemeClr val="accent1"/>
            </a:effectRef>
            <a:fontRef idx="minor">
              <a:schemeClr val="tx1"/>
            </a:fontRef>
          </p:style>
        </p:cxnSp>
      </p:grpSp>
      <p:sp>
        <p:nvSpPr>
          <p:cNvPr id="17" name="Google Shape;274;p24">
            <a:extLst>
              <a:ext uri="{FF2B5EF4-FFF2-40B4-BE49-F238E27FC236}">
                <a16:creationId xmlns:a16="http://schemas.microsoft.com/office/drawing/2014/main" id="{0C1B2C70-42C5-02E1-33DA-A028A1A3AC09}"/>
              </a:ext>
            </a:extLst>
          </p:cNvPr>
          <p:cNvSpPr txBox="1">
            <a:spLocks/>
          </p:cNvSpPr>
          <p:nvPr/>
        </p:nvSpPr>
        <p:spPr>
          <a:xfrm>
            <a:off x="2652940" y="3822633"/>
            <a:ext cx="6330032" cy="8472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indent="0">
              <a:lnSpc>
                <a:spcPct val="100000"/>
              </a:lnSpc>
              <a:spcAft>
                <a:spcPts val="1600"/>
              </a:spcAft>
              <a:buNone/>
            </a:pPr>
            <a:r>
              <a:rPr lang="fr-FR" sz="900" dirty="0"/>
              <a:t>J’ai tout d’abord entrainé un </a:t>
            </a:r>
            <a:r>
              <a:rPr lang="fr-FR" sz="900" dirty="0" err="1"/>
              <a:t>Dummy</a:t>
            </a:r>
            <a:r>
              <a:rPr lang="fr-FR" sz="900" dirty="0"/>
              <a:t> Model, qui nous informe que le minimum à espérer est un </a:t>
            </a:r>
            <a:r>
              <a:rPr lang="fr-FR" sz="900" dirty="0" err="1"/>
              <a:t>auroc</a:t>
            </a:r>
            <a:r>
              <a:rPr lang="fr-FR" sz="900" dirty="0"/>
              <a:t> de 0.50. Parmi </a:t>
            </a:r>
            <a:r>
              <a:rPr lang="fr-FR" sz="900" dirty="0" err="1"/>
              <a:t>Random</a:t>
            </a:r>
            <a:r>
              <a:rPr lang="fr-FR" sz="900" dirty="0"/>
              <a:t> Forest, </a:t>
            </a:r>
            <a:r>
              <a:rPr lang="fr-FR" sz="900" dirty="0" err="1"/>
              <a:t>Regression</a:t>
            </a:r>
            <a:r>
              <a:rPr lang="fr-FR" sz="900" dirty="0"/>
              <a:t> Logistique, K Neighbors, et </a:t>
            </a:r>
            <a:r>
              <a:rPr lang="fr-FR" sz="900" dirty="0" err="1"/>
              <a:t>XGBoost</a:t>
            </a:r>
            <a:r>
              <a:rPr lang="fr-FR" sz="900" dirty="0"/>
              <a:t>, le modèle qui enregistre les meilleures performances est </a:t>
            </a:r>
            <a:r>
              <a:rPr lang="fr-FR" sz="900" dirty="0" err="1"/>
              <a:t>XGBoost</a:t>
            </a:r>
            <a:r>
              <a:rPr lang="fr-FR" sz="900" dirty="0"/>
              <a:t>. Il est optimisé avec les données </a:t>
            </a:r>
            <a:r>
              <a:rPr lang="fr-FR" sz="900" dirty="0" err="1"/>
              <a:t>under-samplées</a:t>
            </a:r>
            <a:r>
              <a:rPr lang="fr-FR" sz="900" dirty="0"/>
              <a:t>, avec un score </a:t>
            </a:r>
            <a:r>
              <a:rPr lang="fr-FR" sz="900" dirty="0" err="1"/>
              <a:t>auroc</a:t>
            </a:r>
            <a:r>
              <a:rPr lang="fr-FR" sz="900" dirty="0"/>
              <a:t> de 0.672. La prédiction a été améliorée en définissant manuellement un </a:t>
            </a:r>
            <a:r>
              <a:rPr lang="fr-FR" sz="900" dirty="0" err="1"/>
              <a:t>threshold</a:t>
            </a:r>
            <a:r>
              <a:rPr lang="fr-FR" sz="900" dirty="0"/>
              <a:t> (ici autour des 0.1). Pour le définir, j’ai testé une trentaine de seuils de classification différents et choisi celui pour lequel la fonction coût métier était optimal. Ainsi la fonction coût arrive aux alentours des 0.70.</a:t>
            </a:r>
          </a:p>
        </p:txBody>
      </p:sp>
      <p:sp>
        <p:nvSpPr>
          <p:cNvPr id="31" name="Sous-titre 30">
            <a:extLst>
              <a:ext uri="{FF2B5EF4-FFF2-40B4-BE49-F238E27FC236}">
                <a16:creationId xmlns:a16="http://schemas.microsoft.com/office/drawing/2014/main" id="{8BD75558-3F3E-5509-9B2A-F728ED57972E}"/>
              </a:ext>
            </a:extLst>
          </p:cNvPr>
          <p:cNvSpPr>
            <a:spLocks noGrp="1"/>
          </p:cNvSpPr>
          <p:nvPr>
            <p:ph type="subTitle" idx="7"/>
          </p:nvPr>
        </p:nvSpPr>
        <p:spPr>
          <a:xfrm flipH="1">
            <a:off x="511048" y="3730332"/>
            <a:ext cx="2141892" cy="797100"/>
          </a:xfrm>
        </p:spPr>
        <p:txBody>
          <a:bodyPr/>
          <a:lstStyle/>
          <a:p>
            <a:r>
              <a:rPr lang="fr-FR" dirty="0"/>
              <a:t>ALGORITHME ET</a:t>
            </a:r>
          </a:p>
          <a:p>
            <a:r>
              <a:rPr lang="fr-FR" dirty="0"/>
              <a:t>OPTIMISATION</a:t>
            </a:r>
          </a:p>
        </p:txBody>
      </p:sp>
      <p:sp>
        <p:nvSpPr>
          <p:cNvPr id="6" name="Google Shape;30;p3">
            <a:extLst>
              <a:ext uri="{FF2B5EF4-FFF2-40B4-BE49-F238E27FC236}">
                <a16:creationId xmlns:a16="http://schemas.microsoft.com/office/drawing/2014/main" id="{D84C9815-219C-CFBD-3725-0E9F35B7AEA9}"/>
              </a:ext>
            </a:extLst>
          </p:cNvPr>
          <p:cNvSpPr/>
          <p:nvPr/>
        </p:nvSpPr>
        <p:spPr>
          <a:xfrm>
            <a:off x="5949265" y="566215"/>
            <a:ext cx="151500" cy="741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1;p3">
            <a:extLst>
              <a:ext uri="{FF2B5EF4-FFF2-40B4-BE49-F238E27FC236}">
                <a16:creationId xmlns:a16="http://schemas.microsoft.com/office/drawing/2014/main" id="{386CAF8E-85EE-F02B-687D-D97DBDCFD48B}"/>
              </a:ext>
            </a:extLst>
          </p:cNvPr>
          <p:cNvSpPr/>
          <p:nvPr/>
        </p:nvSpPr>
        <p:spPr>
          <a:xfrm>
            <a:off x="520647" y="3969183"/>
            <a:ext cx="151500" cy="741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 name="Image 36">
            <a:extLst>
              <a:ext uri="{FF2B5EF4-FFF2-40B4-BE49-F238E27FC236}">
                <a16:creationId xmlns:a16="http://schemas.microsoft.com/office/drawing/2014/main" id="{F736483F-A384-088B-E7C6-ACAF9FBB0A4D}"/>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3357272" y="1958054"/>
            <a:ext cx="1946129" cy="1468953"/>
          </a:xfrm>
          <a:prstGeom prst="rect">
            <a:avLst/>
          </a:prstGeom>
        </p:spPr>
      </p:pic>
      <p:sp>
        <p:nvSpPr>
          <p:cNvPr id="42" name="Google Shape;306;p25">
            <a:extLst>
              <a:ext uri="{FF2B5EF4-FFF2-40B4-BE49-F238E27FC236}">
                <a16:creationId xmlns:a16="http://schemas.microsoft.com/office/drawing/2014/main" id="{0E3456BF-AE43-0847-A9D6-3E16F8F7121A}"/>
              </a:ext>
            </a:extLst>
          </p:cNvPr>
          <p:cNvSpPr/>
          <p:nvPr/>
        </p:nvSpPr>
        <p:spPr>
          <a:xfrm>
            <a:off x="3273111" y="1784884"/>
            <a:ext cx="2152013" cy="1733852"/>
          </a:xfrm>
          <a:prstGeom prst="rect">
            <a:avLst/>
          </a:prstGeom>
          <a:no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ZoneTexte 42">
            <a:extLst>
              <a:ext uri="{FF2B5EF4-FFF2-40B4-BE49-F238E27FC236}">
                <a16:creationId xmlns:a16="http://schemas.microsoft.com/office/drawing/2014/main" id="{22044A75-69C1-A8B4-D56D-A8EE05653A5B}"/>
              </a:ext>
            </a:extLst>
          </p:cNvPr>
          <p:cNvSpPr txBox="1"/>
          <p:nvPr/>
        </p:nvSpPr>
        <p:spPr>
          <a:xfrm>
            <a:off x="3541270" y="1596127"/>
            <a:ext cx="1663208" cy="369332"/>
          </a:xfrm>
          <a:prstGeom prst="rect">
            <a:avLst/>
          </a:prstGeom>
          <a:solidFill>
            <a:schemeClr val="bg1"/>
          </a:solidFill>
        </p:spPr>
        <p:txBody>
          <a:bodyPr wrap="square" anchor="ctr">
            <a:spAutoFit/>
          </a:bodyPr>
          <a:lstStyle/>
          <a:p>
            <a:pPr algn="ctr"/>
            <a:r>
              <a:rPr kumimoji="0" lang="fr-FR" sz="1800" b="0" i="0" u="none" strike="noStrike" kern="0" cap="none" spc="0" normalizeH="0" baseline="0" noProof="0" dirty="0">
                <a:ln>
                  <a:noFill/>
                </a:ln>
                <a:solidFill>
                  <a:srgbClr val="666666"/>
                </a:solidFill>
                <a:effectLst/>
                <a:uLnTx/>
                <a:uFillTx/>
                <a:latin typeface="Barlow Semi Condensed Medium"/>
                <a:cs typeface="Barlow Semi Condensed Medium"/>
                <a:sym typeface="Barlow Semi Condensed Medium"/>
              </a:rPr>
              <a:t>FONCTION COÛT</a:t>
            </a:r>
            <a:endParaRPr lang="fr-FR" dirty="0">
              <a:solidFill>
                <a:srgbClr val="666666"/>
              </a:solidFill>
              <a:latin typeface="Barlow" pitchFamily="2" charset="77"/>
            </a:endParaRPr>
          </a:p>
        </p:txBody>
      </p:sp>
    </p:spTree>
    <p:extLst>
      <p:ext uri="{BB962C8B-B14F-4D97-AF65-F5344CB8AC3E}">
        <p14:creationId xmlns:p14="http://schemas.microsoft.com/office/powerpoint/2010/main" val="3742185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227" name="Google Shape;227;p22"/>
          <p:cNvSpPr txBox="1">
            <a:spLocks noGrp="1"/>
          </p:cNvSpPr>
          <p:nvPr>
            <p:ph type="ctrTitle"/>
          </p:nvPr>
        </p:nvSpPr>
        <p:spPr>
          <a:xfrm>
            <a:off x="632050" y="176770"/>
            <a:ext cx="4513060" cy="43610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dirty="0"/>
              <a:t>TABLEAU DE SYNTHÈSE DES RÉSULTATS</a:t>
            </a:r>
          </a:p>
        </p:txBody>
      </p:sp>
      <p:pic>
        <p:nvPicPr>
          <p:cNvPr id="39" name="Image 38">
            <a:extLst>
              <a:ext uri="{FF2B5EF4-FFF2-40B4-BE49-F238E27FC236}">
                <a16:creationId xmlns:a16="http://schemas.microsoft.com/office/drawing/2014/main" id="{5B81381D-6882-FAE6-78E9-2C13AFF9623F}"/>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1326524" y="767708"/>
            <a:ext cx="7205492" cy="4188558"/>
          </a:xfrm>
          <a:prstGeom prst="rect">
            <a:avLst/>
          </a:prstGeom>
        </p:spPr>
      </p:pic>
    </p:spTree>
    <p:extLst>
      <p:ext uri="{BB962C8B-B14F-4D97-AF65-F5344CB8AC3E}">
        <p14:creationId xmlns:p14="http://schemas.microsoft.com/office/powerpoint/2010/main" val="3337917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6" name="Google Shape;306;p25"/>
          <p:cNvSpPr/>
          <p:nvPr/>
        </p:nvSpPr>
        <p:spPr>
          <a:xfrm>
            <a:off x="6346810" y="3848377"/>
            <a:ext cx="2034140" cy="518507"/>
          </a:xfrm>
          <a:prstGeom prst="rect">
            <a:avLst/>
          </a:prstGeom>
          <a:no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txBox="1">
            <a:spLocks noGrp="1"/>
          </p:cNvSpPr>
          <p:nvPr>
            <p:ph type="subTitle" idx="4294967295"/>
          </p:nvPr>
        </p:nvSpPr>
        <p:spPr>
          <a:xfrm flipH="1">
            <a:off x="6474980" y="3924562"/>
            <a:ext cx="1777800" cy="366136"/>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200" dirty="0"/>
              <a:t>Interpretabilité globale</a:t>
            </a:r>
            <a:endParaRPr sz="1200" dirty="0"/>
          </a:p>
        </p:txBody>
      </p:sp>
      <p:sp>
        <p:nvSpPr>
          <p:cNvPr id="371" name="Google Shape;371;p25"/>
          <p:cNvSpPr txBox="1">
            <a:spLocks noGrp="1"/>
          </p:cNvSpPr>
          <p:nvPr>
            <p:ph type="ctrTitle"/>
          </p:nvPr>
        </p:nvSpPr>
        <p:spPr>
          <a:xfrm>
            <a:off x="5950039" y="551025"/>
            <a:ext cx="2727686" cy="706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FR" dirty="0"/>
              <a:t>INTERPRÉTABILITÉ GLOBALE DU MODÈLE</a:t>
            </a:r>
          </a:p>
        </p:txBody>
      </p:sp>
      <p:sp>
        <p:nvSpPr>
          <p:cNvPr id="372" name="Google Shape;372;p25"/>
          <p:cNvSpPr txBox="1">
            <a:spLocks noGrp="1"/>
          </p:cNvSpPr>
          <p:nvPr>
            <p:ph type="subTitle" idx="4294967295"/>
          </p:nvPr>
        </p:nvSpPr>
        <p:spPr>
          <a:xfrm flipH="1">
            <a:off x="6117465" y="1545508"/>
            <a:ext cx="2250275" cy="2198528"/>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dirty="0"/>
              <a:t>Shap est utilisé à des fins d’interprétabilité dans le cadre d’un déploiement du dashboard et permet aux chargés d’études d’expliquer aux client les raisons d’un refus. L’utilisation spécifique de cette librairie permet de pouvoir visualiser nativement la feature importance et d’avoir une interpretabilité globale et locale, permettant une meilleure contextualisation (et étant adaptable à tout algorithme)</a:t>
            </a:r>
            <a:endParaRPr sz="1000" dirty="0"/>
          </a:p>
        </p:txBody>
      </p:sp>
      <p:pic>
        <p:nvPicPr>
          <p:cNvPr id="3" name="Image 2">
            <a:extLst>
              <a:ext uri="{FF2B5EF4-FFF2-40B4-BE49-F238E27FC236}">
                <a16:creationId xmlns:a16="http://schemas.microsoft.com/office/drawing/2014/main" id="{5493DD43-1D0C-03C1-C581-15ED3EB34E96}"/>
              </a:ext>
            </a:extLst>
          </p:cNvPr>
          <p:cNvPicPr>
            <a:picLocks noChangeAspect="1"/>
          </p:cNvPicPr>
          <p:nvPr/>
        </p:nvPicPr>
        <p:blipFill>
          <a:blip r:embed="rId3"/>
          <a:stretch>
            <a:fillRect/>
          </a:stretch>
        </p:blipFill>
        <p:spPr>
          <a:xfrm>
            <a:off x="650714" y="970209"/>
            <a:ext cx="5008274" cy="3913348"/>
          </a:xfrm>
          <a:prstGeom prst="rect">
            <a:avLst/>
          </a:prstGeom>
        </p:spPr>
      </p:pic>
    </p:spTree>
    <p:extLst>
      <p:ext uri="{BB962C8B-B14F-4D97-AF65-F5344CB8AC3E}">
        <p14:creationId xmlns:p14="http://schemas.microsoft.com/office/powerpoint/2010/main" val="1728903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9" name="Google Shape;309;p25"/>
          <p:cNvSpPr txBox="1">
            <a:spLocks noGrp="1"/>
          </p:cNvSpPr>
          <p:nvPr>
            <p:ph type="subTitle" idx="4294967295"/>
          </p:nvPr>
        </p:nvSpPr>
        <p:spPr>
          <a:xfrm>
            <a:off x="6945013" y="4271502"/>
            <a:ext cx="1512900" cy="304500"/>
          </a:xfrm>
          <a:prstGeom prst="rect">
            <a:avLst/>
          </a:prstGeom>
        </p:spPr>
        <p:txBody>
          <a:bodyPr spcFirstLastPara="1" wrap="square" lIns="91425" tIns="91425" rIns="91425" bIns="91425" anchor="t" anchorCtr="0">
            <a:noAutofit/>
          </a:bodyPr>
          <a:lstStyle/>
          <a:p>
            <a:pPr marL="0" indent="0" algn="r">
              <a:lnSpc>
                <a:spcPct val="100000"/>
              </a:lnSpc>
              <a:spcAft>
                <a:spcPts val="1600"/>
              </a:spcAft>
              <a:buNone/>
            </a:pPr>
            <a:r>
              <a:rPr lang="fr-FR" dirty="0">
                <a:solidFill>
                  <a:schemeClr val="accent1"/>
                </a:solidFill>
                <a:latin typeface="Barlow Semi Condensed"/>
                <a:ea typeface="Barlow Semi Condensed"/>
                <a:cs typeface="Barlow Semi Condensed"/>
                <a:sym typeface="Barlow Semi Condensed"/>
              </a:rPr>
              <a:t>n°162308</a:t>
            </a:r>
          </a:p>
        </p:txBody>
      </p:sp>
      <p:sp>
        <p:nvSpPr>
          <p:cNvPr id="371" name="Google Shape;371;p25"/>
          <p:cNvSpPr txBox="1">
            <a:spLocks noGrp="1"/>
          </p:cNvSpPr>
          <p:nvPr>
            <p:ph type="ctrTitle"/>
          </p:nvPr>
        </p:nvSpPr>
        <p:spPr>
          <a:xfrm>
            <a:off x="5898523" y="551025"/>
            <a:ext cx="2779201" cy="706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fr-FR" dirty="0"/>
              <a:t>INTERPRÉTABILITÉ LOCALE DU MODÈLE</a:t>
            </a:r>
          </a:p>
        </p:txBody>
      </p:sp>
      <p:pic>
        <p:nvPicPr>
          <p:cNvPr id="2" name="Image 1">
            <a:extLst>
              <a:ext uri="{FF2B5EF4-FFF2-40B4-BE49-F238E27FC236}">
                <a16:creationId xmlns:a16="http://schemas.microsoft.com/office/drawing/2014/main" id="{B6918E89-0A2C-D222-02E3-A900CE84E062}"/>
              </a:ext>
            </a:extLst>
          </p:cNvPr>
          <p:cNvPicPr>
            <a:picLocks noChangeAspect="1"/>
          </p:cNvPicPr>
          <p:nvPr/>
        </p:nvPicPr>
        <p:blipFill>
          <a:blip r:embed="rId3"/>
          <a:stretch>
            <a:fillRect/>
          </a:stretch>
        </p:blipFill>
        <p:spPr>
          <a:xfrm>
            <a:off x="587387" y="877130"/>
            <a:ext cx="4849734" cy="3974636"/>
          </a:xfrm>
          <a:prstGeom prst="rect">
            <a:avLst/>
          </a:prstGeom>
        </p:spPr>
      </p:pic>
      <p:sp>
        <p:nvSpPr>
          <p:cNvPr id="3" name="Google Shape;306;p25">
            <a:extLst>
              <a:ext uri="{FF2B5EF4-FFF2-40B4-BE49-F238E27FC236}">
                <a16:creationId xmlns:a16="http://schemas.microsoft.com/office/drawing/2014/main" id="{49DDFE3A-D040-824E-55C6-BA7CA9CD0647}"/>
              </a:ext>
            </a:extLst>
          </p:cNvPr>
          <p:cNvSpPr/>
          <p:nvPr/>
        </p:nvSpPr>
        <p:spPr>
          <a:xfrm>
            <a:off x="6346810" y="3848377"/>
            <a:ext cx="2034140" cy="518507"/>
          </a:xfrm>
          <a:prstGeom prst="rect">
            <a:avLst/>
          </a:prstGeom>
          <a:no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14;p25">
            <a:extLst>
              <a:ext uri="{FF2B5EF4-FFF2-40B4-BE49-F238E27FC236}">
                <a16:creationId xmlns:a16="http://schemas.microsoft.com/office/drawing/2014/main" id="{EC168769-79DE-7B85-B9DC-92AFFE1BD0CD}"/>
              </a:ext>
            </a:extLst>
          </p:cNvPr>
          <p:cNvSpPr txBox="1">
            <a:spLocks/>
          </p:cNvSpPr>
          <p:nvPr/>
        </p:nvSpPr>
        <p:spPr>
          <a:xfrm flipH="1">
            <a:off x="6474980" y="3924562"/>
            <a:ext cx="1777800" cy="3661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lvl="0" indent="0" algn="r" rtl="0">
              <a:spcBef>
                <a:spcPts val="0"/>
              </a:spcBef>
              <a:spcAft>
                <a:spcPts val="1600"/>
              </a:spcAft>
              <a:buNone/>
            </a:pPr>
            <a:r>
              <a:rPr lang="fr-FR" sz="1200" dirty="0" err="1"/>
              <a:t>Interpretabilité</a:t>
            </a:r>
            <a:r>
              <a:rPr lang="fr-FR" sz="1200" dirty="0"/>
              <a:t> locale</a:t>
            </a:r>
          </a:p>
        </p:txBody>
      </p:sp>
    </p:spTree>
    <p:extLst>
      <p:ext uri="{BB962C8B-B14F-4D97-AF65-F5344CB8AC3E}">
        <p14:creationId xmlns:p14="http://schemas.microsoft.com/office/powerpoint/2010/main" val="1585612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Shape 462"/>
        <p:cNvGrpSpPr/>
        <p:nvPr/>
      </p:nvGrpSpPr>
      <p:grpSpPr>
        <a:xfrm>
          <a:off x="0" y="0"/>
          <a:ext cx="0" cy="0"/>
          <a:chOff x="0" y="0"/>
          <a:chExt cx="0" cy="0"/>
        </a:xfrm>
      </p:grpSpPr>
      <p:sp>
        <p:nvSpPr>
          <p:cNvPr id="4" name="Google Shape;81;p10">
            <a:extLst>
              <a:ext uri="{FF2B5EF4-FFF2-40B4-BE49-F238E27FC236}">
                <a16:creationId xmlns:a16="http://schemas.microsoft.com/office/drawing/2014/main" id="{E4648EA2-5CDA-F727-72A4-27D408ADB529}"/>
              </a:ext>
            </a:extLst>
          </p:cNvPr>
          <p:cNvSpPr/>
          <p:nvPr/>
        </p:nvSpPr>
        <p:spPr>
          <a:xfrm>
            <a:off x="0" y="1357595"/>
            <a:ext cx="814934" cy="814934"/>
          </a:xfrm>
          <a:custGeom>
            <a:avLst/>
            <a:gdLst/>
            <a:ahLst/>
            <a:cxnLst/>
            <a:rect l="l" t="t" r="r" b="b"/>
            <a:pathLst>
              <a:path w="7602" h="7602" extrusionOk="0">
                <a:moveTo>
                  <a:pt x="1" y="0"/>
                </a:moveTo>
                <a:lnTo>
                  <a:pt x="1" y="7601"/>
                </a:lnTo>
                <a:lnTo>
                  <a:pt x="7601" y="7601"/>
                </a:lnTo>
                <a:lnTo>
                  <a:pt x="760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sp>
        <p:nvSpPr>
          <p:cNvPr id="5" name="Google Shape;84;p10">
            <a:extLst>
              <a:ext uri="{FF2B5EF4-FFF2-40B4-BE49-F238E27FC236}">
                <a16:creationId xmlns:a16="http://schemas.microsoft.com/office/drawing/2014/main" id="{70A5BA89-515E-6A92-3BA2-B254A82EAEBD}"/>
              </a:ext>
            </a:extLst>
          </p:cNvPr>
          <p:cNvSpPr/>
          <p:nvPr/>
        </p:nvSpPr>
        <p:spPr>
          <a:xfrm>
            <a:off x="8329066" y="0"/>
            <a:ext cx="814934" cy="814934"/>
          </a:xfrm>
          <a:custGeom>
            <a:avLst/>
            <a:gdLst/>
            <a:ahLst/>
            <a:cxnLst/>
            <a:rect l="l" t="t" r="r" b="b"/>
            <a:pathLst>
              <a:path w="7602" h="7602" extrusionOk="0">
                <a:moveTo>
                  <a:pt x="1" y="0"/>
                </a:moveTo>
                <a:lnTo>
                  <a:pt x="1" y="7601"/>
                </a:lnTo>
                <a:lnTo>
                  <a:pt x="7601" y="7601"/>
                </a:lnTo>
                <a:lnTo>
                  <a:pt x="760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3F3"/>
              </a:solidFill>
            </a:endParaRPr>
          </a:p>
        </p:txBody>
      </p:sp>
      <p:sp>
        <p:nvSpPr>
          <p:cNvPr id="463" name="Google Shape;463;p29"/>
          <p:cNvSpPr txBox="1">
            <a:spLocks noGrp="1"/>
          </p:cNvSpPr>
          <p:nvPr>
            <p:ph type="subTitle" idx="4294967295"/>
          </p:nvPr>
        </p:nvSpPr>
        <p:spPr>
          <a:xfrm flipH="1">
            <a:off x="127257" y="1366387"/>
            <a:ext cx="560420" cy="81493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4000" dirty="0"/>
              <a:t>+</a:t>
            </a:r>
            <a:endParaRPr sz="4000" dirty="0"/>
          </a:p>
        </p:txBody>
      </p:sp>
      <p:sp>
        <p:nvSpPr>
          <p:cNvPr id="481" name="Google Shape;481;p29"/>
          <p:cNvSpPr txBox="1">
            <a:spLocks noGrp="1"/>
          </p:cNvSpPr>
          <p:nvPr>
            <p:ph type="ctrTitle"/>
          </p:nvPr>
        </p:nvSpPr>
        <p:spPr>
          <a:xfrm>
            <a:off x="1135214" y="232983"/>
            <a:ext cx="2862050" cy="70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solidFill>
                  <a:srgbClr val="FFFFFF"/>
                </a:solidFill>
              </a:rPr>
              <a:t>LIMITES ET LES AMÉLIORATIONS POSSIBLES</a:t>
            </a:r>
          </a:p>
        </p:txBody>
      </p:sp>
      <p:sp>
        <p:nvSpPr>
          <p:cNvPr id="6" name="Google Shape;463;p29">
            <a:extLst>
              <a:ext uri="{FF2B5EF4-FFF2-40B4-BE49-F238E27FC236}">
                <a16:creationId xmlns:a16="http://schemas.microsoft.com/office/drawing/2014/main" id="{1263B3FB-457D-0049-3F8A-008AF6757175}"/>
              </a:ext>
            </a:extLst>
          </p:cNvPr>
          <p:cNvSpPr txBox="1">
            <a:spLocks/>
          </p:cNvSpPr>
          <p:nvPr/>
        </p:nvSpPr>
        <p:spPr>
          <a:xfrm flipH="1">
            <a:off x="8456323" y="0"/>
            <a:ext cx="560420" cy="81493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indent="0" algn="ctr">
              <a:buFont typeface="Zilla Slab Light"/>
              <a:buNone/>
            </a:pPr>
            <a:r>
              <a:rPr lang="es" sz="4000" dirty="0"/>
              <a:t>-</a:t>
            </a:r>
          </a:p>
        </p:txBody>
      </p:sp>
      <p:cxnSp>
        <p:nvCxnSpPr>
          <p:cNvPr id="2" name="Google Shape;378;p26">
            <a:extLst>
              <a:ext uri="{FF2B5EF4-FFF2-40B4-BE49-F238E27FC236}">
                <a16:creationId xmlns:a16="http://schemas.microsoft.com/office/drawing/2014/main" id="{C9B671DE-9B60-14C6-F3CB-BCAEA0BA9D95}"/>
              </a:ext>
            </a:extLst>
          </p:cNvPr>
          <p:cNvCxnSpPr>
            <a:cxnSpLocks/>
          </p:cNvCxnSpPr>
          <p:nvPr/>
        </p:nvCxnSpPr>
        <p:spPr>
          <a:xfrm>
            <a:off x="330128" y="2443519"/>
            <a:ext cx="2574058" cy="0"/>
          </a:xfrm>
          <a:prstGeom prst="straightConnector1">
            <a:avLst/>
          </a:prstGeom>
          <a:noFill/>
          <a:ln w="19050" cap="flat" cmpd="sng">
            <a:solidFill>
              <a:srgbClr val="666666"/>
            </a:solidFill>
            <a:prstDash val="solid"/>
            <a:round/>
            <a:headEnd type="none" w="med" len="med"/>
            <a:tailEnd type="none" w="med" len="med"/>
          </a:ln>
        </p:spPr>
      </p:cxnSp>
      <p:cxnSp>
        <p:nvCxnSpPr>
          <p:cNvPr id="3" name="Google Shape;380;p26">
            <a:extLst>
              <a:ext uri="{FF2B5EF4-FFF2-40B4-BE49-F238E27FC236}">
                <a16:creationId xmlns:a16="http://schemas.microsoft.com/office/drawing/2014/main" id="{9EF72603-F43F-8FEA-B83A-7D0DDAED5103}"/>
              </a:ext>
            </a:extLst>
          </p:cNvPr>
          <p:cNvCxnSpPr>
            <a:cxnSpLocks/>
          </p:cNvCxnSpPr>
          <p:nvPr/>
        </p:nvCxnSpPr>
        <p:spPr>
          <a:xfrm>
            <a:off x="330128" y="3325640"/>
            <a:ext cx="2574058" cy="0"/>
          </a:xfrm>
          <a:prstGeom prst="straightConnector1">
            <a:avLst/>
          </a:prstGeom>
          <a:noFill/>
          <a:ln w="19050" cap="flat" cmpd="sng">
            <a:solidFill>
              <a:srgbClr val="666666"/>
            </a:solidFill>
            <a:prstDash val="solid"/>
            <a:round/>
            <a:headEnd type="none" w="med" len="med"/>
            <a:tailEnd type="none" w="med" len="med"/>
          </a:ln>
        </p:spPr>
      </p:cxnSp>
      <p:sp>
        <p:nvSpPr>
          <p:cNvPr id="7" name="Google Shape;391;p26">
            <a:extLst>
              <a:ext uri="{FF2B5EF4-FFF2-40B4-BE49-F238E27FC236}">
                <a16:creationId xmlns:a16="http://schemas.microsoft.com/office/drawing/2014/main" id="{156DE3DB-C6F8-6F94-9505-510E80AFD1BB}"/>
              </a:ext>
            </a:extLst>
          </p:cNvPr>
          <p:cNvSpPr/>
          <p:nvPr/>
        </p:nvSpPr>
        <p:spPr>
          <a:xfrm>
            <a:off x="284942" y="2633253"/>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07;p26">
            <a:extLst>
              <a:ext uri="{FF2B5EF4-FFF2-40B4-BE49-F238E27FC236}">
                <a16:creationId xmlns:a16="http://schemas.microsoft.com/office/drawing/2014/main" id="{D12BA841-4EA0-981C-A1F3-5F652E94D0D3}"/>
              </a:ext>
            </a:extLst>
          </p:cNvPr>
          <p:cNvSpPr txBox="1">
            <a:spLocks/>
          </p:cNvSpPr>
          <p:nvPr/>
        </p:nvSpPr>
        <p:spPr>
          <a:xfrm>
            <a:off x="534472" y="2526676"/>
            <a:ext cx="2377869" cy="306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r>
              <a:rPr lang="fr-FR" sz="900" dirty="0">
                <a:latin typeface="Zilla Slab Light"/>
                <a:ea typeface="Zilla Slab Light"/>
                <a:cs typeface="Zilla Slab Light"/>
                <a:sym typeface="Zilla Slab Light"/>
              </a:rPr>
              <a:t>Il faudrait communiquer un brief plus précis afin d’évaluer précisément la </a:t>
            </a:r>
            <a:r>
              <a:rPr lang="fr-FR" sz="900" dirty="0" err="1">
                <a:latin typeface="Zilla Slab Light"/>
                <a:ea typeface="Zilla Slab Light"/>
                <a:cs typeface="Zilla Slab Light"/>
                <a:sym typeface="Zilla Slab Light"/>
              </a:rPr>
              <a:t>loss</a:t>
            </a:r>
            <a:r>
              <a:rPr lang="fr-FR" sz="900" dirty="0">
                <a:latin typeface="Zilla Slab Light"/>
                <a:ea typeface="Zilla Slab Light"/>
                <a:cs typeface="Zilla Slab Light"/>
                <a:sym typeface="Zilla Slab Light"/>
              </a:rPr>
              <a:t> </a:t>
            </a:r>
            <a:r>
              <a:rPr lang="fr-FR" sz="900" dirty="0" err="1">
                <a:latin typeface="Zilla Slab Light"/>
                <a:ea typeface="Zilla Slab Light"/>
                <a:cs typeface="Zilla Slab Light"/>
                <a:sym typeface="Zilla Slab Light"/>
              </a:rPr>
              <a:t>function</a:t>
            </a:r>
            <a:endParaRPr lang="fr-FR" sz="900" dirty="0">
              <a:solidFill>
                <a:srgbClr val="F9AB40"/>
              </a:solidFill>
              <a:latin typeface="Barlow" pitchFamily="2" charset="77"/>
              <a:ea typeface="Zilla Slab Light"/>
              <a:cs typeface="Zilla Slab Light"/>
              <a:sym typeface="Zilla Slab Light"/>
            </a:endParaRPr>
          </a:p>
        </p:txBody>
      </p:sp>
      <p:cxnSp>
        <p:nvCxnSpPr>
          <p:cNvPr id="9" name="Google Shape;380;p26">
            <a:extLst>
              <a:ext uri="{FF2B5EF4-FFF2-40B4-BE49-F238E27FC236}">
                <a16:creationId xmlns:a16="http://schemas.microsoft.com/office/drawing/2014/main" id="{CF301EC1-3107-F6EC-5B4E-31F5B6DDCED8}"/>
              </a:ext>
            </a:extLst>
          </p:cNvPr>
          <p:cNvCxnSpPr>
            <a:cxnSpLocks/>
          </p:cNvCxnSpPr>
          <p:nvPr/>
        </p:nvCxnSpPr>
        <p:spPr>
          <a:xfrm>
            <a:off x="330128" y="2884580"/>
            <a:ext cx="2582214" cy="0"/>
          </a:xfrm>
          <a:prstGeom prst="straightConnector1">
            <a:avLst/>
          </a:prstGeom>
          <a:noFill/>
          <a:ln w="19050" cap="flat" cmpd="sng">
            <a:solidFill>
              <a:srgbClr val="666666"/>
            </a:solidFill>
            <a:prstDash val="solid"/>
            <a:round/>
            <a:headEnd type="none" w="med" len="med"/>
            <a:tailEnd type="none" w="med" len="med"/>
          </a:ln>
        </p:spPr>
      </p:cxnSp>
      <p:sp>
        <p:nvSpPr>
          <p:cNvPr id="15" name="Google Shape;407;p26">
            <a:extLst>
              <a:ext uri="{FF2B5EF4-FFF2-40B4-BE49-F238E27FC236}">
                <a16:creationId xmlns:a16="http://schemas.microsoft.com/office/drawing/2014/main" id="{5E7B8B29-8DB0-0876-E97C-E3DAD8D1C9EF}"/>
              </a:ext>
            </a:extLst>
          </p:cNvPr>
          <p:cNvSpPr txBox="1">
            <a:spLocks/>
          </p:cNvSpPr>
          <p:nvPr/>
        </p:nvSpPr>
        <p:spPr>
          <a:xfrm>
            <a:off x="534473" y="2967735"/>
            <a:ext cx="2377868" cy="306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r>
              <a:rPr lang="fr-FR" sz="900" dirty="0">
                <a:latin typeface="Zilla Slab Light"/>
                <a:ea typeface="Zilla Slab Light"/>
                <a:cs typeface="Zilla Slab Light"/>
                <a:sym typeface="Zilla Slab Light"/>
              </a:rPr>
              <a:t>Réaliser séparément une black box pour mieux séparer les classes serait intéressant</a:t>
            </a:r>
            <a:endParaRPr lang="fr-FR" sz="900" dirty="0">
              <a:solidFill>
                <a:srgbClr val="F9AB40"/>
              </a:solidFill>
              <a:latin typeface="Barlow" pitchFamily="2" charset="77"/>
              <a:ea typeface="Zilla Slab Light"/>
              <a:cs typeface="Zilla Slab Light"/>
              <a:sym typeface="Zilla Slab Light"/>
            </a:endParaRPr>
          </a:p>
        </p:txBody>
      </p:sp>
      <p:sp>
        <p:nvSpPr>
          <p:cNvPr id="16" name="Google Shape;391;p26">
            <a:extLst>
              <a:ext uri="{FF2B5EF4-FFF2-40B4-BE49-F238E27FC236}">
                <a16:creationId xmlns:a16="http://schemas.microsoft.com/office/drawing/2014/main" id="{965C4A34-F2DB-7CBE-19E5-8A40BA3BEF21}"/>
              </a:ext>
            </a:extLst>
          </p:cNvPr>
          <p:cNvSpPr/>
          <p:nvPr/>
        </p:nvSpPr>
        <p:spPr>
          <a:xfrm>
            <a:off x="284942" y="3074312"/>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 name="Google Shape;380;p26">
            <a:extLst>
              <a:ext uri="{FF2B5EF4-FFF2-40B4-BE49-F238E27FC236}">
                <a16:creationId xmlns:a16="http://schemas.microsoft.com/office/drawing/2014/main" id="{2A612549-0140-2018-A6A6-C659ABB16303}"/>
              </a:ext>
            </a:extLst>
          </p:cNvPr>
          <p:cNvCxnSpPr>
            <a:cxnSpLocks/>
          </p:cNvCxnSpPr>
          <p:nvPr/>
        </p:nvCxnSpPr>
        <p:spPr>
          <a:xfrm>
            <a:off x="330128" y="3766700"/>
            <a:ext cx="2574058" cy="0"/>
          </a:xfrm>
          <a:prstGeom prst="straightConnector1">
            <a:avLst/>
          </a:prstGeom>
          <a:noFill/>
          <a:ln w="19050" cap="flat" cmpd="sng">
            <a:solidFill>
              <a:srgbClr val="666666"/>
            </a:solidFill>
            <a:prstDash val="solid"/>
            <a:round/>
            <a:headEnd type="none" w="med" len="med"/>
            <a:tailEnd type="none" w="med" len="med"/>
          </a:ln>
        </p:spPr>
      </p:cxnSp>
      <p:sp>
        <p:nvSpPr>
          <p:cNvPr id="19" name="Google Shape;407;p26">
            <a:extLst>
              <a:ext uri="{FF2B5EF4-FFF2-40B4-BE49-F238E27FC236}">
                <a16:creationId xmlns:a16="http://schemas.microsoft.com/office/drawing/2014/main" id="{BDC49EB8-59CA-E57D-FD9E-DADE02DF2EB3}"/>
              </a:ext>
            </a:extLst>
          </p:cNvPr>
          <p:cNvSpPr txBox="1">
            <a:spLocks/>
          </p:cNvSpPr>
          <p:nvPr/>
        </p:nvSpPr>
        <p:spPr>
          <a:xfrm>
            <a:off x="534473" y="3408795"/>
            <a:ext cx="2472744" cy="306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r>
              <a:rPr lang="fr-FR" sz="900" dirty="0">
                <a:latin typeface="Zilla Slab Light"/>
                <a:ea typeface="Zilla Slab Light"/>
                <a:cs typeface="Zilla Slab Light"/>
                <a:sym typeface="Zilla Slab Light"/>
              </a:rPr>
              <a:t>Éventuellement réaliser le projet avec </a:t>
            </a:r>
            <a:r>
              <a:rPr lang="fr-FR" sz="900" dirty="0" err="1">
                <a:latin typeface="Zilla Slab Light"/>
                <a:ea typeface="Zilla Slab Light"/>
                <a:cs typeface="Zilla Slab Light"/>
                <a:sym typeface="Zilla Slab Light"/>
              </a:rPr>
              <a:t>Pyspark</a:t>
            </a:r>
            <a:r>
              <a:rPr lang="fr-FR" sz="900" dirty="0">
                <a:latin typeface="Zilla Slab Light"/>
                <a:ea typeface="Zilla Slab Light"/>
                <a:cs typeface="Zilla Slab Light"/>
                <a:sym typeface="Zilla Slab Light"/>
              </a:rPr>
              <a:t> pourrait améliorer les temps de calcul</a:t>
            </a:r>
            <a:endParaRPr lang="fr-FR" sz="900" dirty="0">
              <a:solidFill>
                <a:srgbClr val="F9AB40"/>
              </a:solidFill>
              <a:latin typeface="Barlow" pitchFamily="2" charset="77"/>
              <a:ea typeface="Zilla Slab Light"/>
              <a:cs typeface="Zilla Slab Light"/>
              <a:sym typeface="Zilla Slab Light"/>
            </a:endParaRPr>
          </a:p>
        </p:txBody>
      </p:sp>
      <p:sp>
        <p:nvSpPr>
          <p:cNvPr id="20" name="Google Shape;391;p26">
            <a:extLst>
              <a:ext uri="{FF2B5EF4-FFF2-40B4-BE49-F238E27FC236}">
                <a16:creationId xmlns:a16="http://schemas.microsoft.com/office/drawing/2014/main" id="{BAE97D73-0B3E-3C79-0FCA-1FA44E17A95E}"/>
              </a:ext>
            </a:extLst>
          </p:cNvPr>
          <p:cNvSpPr/>
          <p:nvPr/>
        </p:nvSpPr>
        <p:spPr>
          <a:xfrm>
            <a:off x="284942" y="3515372"/>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 name="Google Shape;378;p26">
            <a:extLst>
              <a:ext uri="{FF2B5EF4-FFF2-40B4-BE49-F238E27FC236}">
                <a16:creationId xmlns:a16="http://schemas.microsoft.com/office/drawing/2014/main" id="{ABC4275D-B3E4-6225-99BB-4AAA6418A013}"/>
              </a:ext>
            </a:extLst>
          </p:cNvPr>
          <p:cNvCxnSpPr>
            <a:cxnSpLocks/>
          </p:cNvCxnSpPr>
          <p:nvPr/>
        </p:nvCxnSpPr>
        <p:spPr>
          <a:xfrm>
            <a:off x="5827690" y="1097677"/>
            <a:ext cx="2962141" cy="0"/>
          </a:xfrm>
          <a:prstGeom prst="straightConnector1">
            <a:avLst/>
          </a:prstGeom>
          <a:noFill/>
          <a:ln w="19050" cap="flat" cmpd="sng">
            <a:solidFill>
              <a:srgbClr val="666666"/>
            </a:solidFill>
            <a:prstDash val="solid"/>
            <a:round/>
            <a:headEnd type="none" w="med" len="med"/>
            <a:tailEnd type="none" w="med" len="med"/>
          </a:ln>
        </p:spPr>
      </p:cxnSp>
      <p:cxnSp>
        <p:nvCxnSpPr>
          <p:cNvPr id="26" name="Google Shape;380;p26">
            <a:extLst>
              <a:ext uri="{FF2B5EF4-FFF2-40B4-BE49-F238E27FC236}">
                <a16:creationId xmlns:a16="http://schemas.microsoft.com/office/drawing/2014/main" id="{538E9036-B310-FB81-4060-E28E20D46330}"/>
              </a:ext>
            </a:extLst>
          </p:cNvPr>
          <p:cNvCxnSpPr>
            <a:cxnSpLocks/>
          </p:cNvCxnSpPr>
          <p:nvPr/>
        </p:nvCxnSpPr>
        <p:spPr>
          <a:xfrm>
            <a:off x="5827690" y="1979798"/>
            <a:ext cx="2962141" cy="0"/>
          </a:xfrm>
          <a:prstGeom prst="straightConnector1">
            <a:avLst/>
          </a:prstGeom>
          <a:noFill/>
          <a:ln w="19050" cap="flat" cmpd="sng">
            <a:solidFill>
              <a:srgbClr val="666666"/>
            </a:solidFill>
            <a:prstDash val="solid"/>
            <a:round/>
            <a:headEnd type="none" w="med" len="med"/>
            <a:tailEnd type="none" w="med" len="med"/>
          </a:ln>
        </p:spPr>
      </p:cxnSp>
      <p:sp>
        <p:nvSpPr>
          <p:cNvPr id="27" name="Google Shape;391;p26">
            <a:extLst>
              <a:ext uri="{FF2B5EF4-FFF2-40B4-BE49-F238E27FC236}">
                <a16:creationId xmlns:a16="http://schemas.microsoft.com/office/drawing/2014/main" id="{1CC0C5B3-4B31-CC5B-C8FB-18B6DA416702}"/>
              </a:ext>
            </a:extLst>
          </p:cNvPr>
          <p:cNvSpPr/>
          <p:nvPr/>
        </p:nvSpPr>
        <p:spPr>
          <a:xfrm>
            <a:off x="8733470" y="1287411"/>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07;p26">
            <a:extLst>
              <a:ext uri="{FF2B5EF4-FFF2-40B4-BE49-F238E27FC236}">
                <a16:creationId xmlns:a16="http://schemas.microsoft.com/office/drawing/2014/main" id="{EFA89887-3CBB-0F5D-0177-311AB888D522}"/>
              </a:ext>
            </a:extLst>
          </p:cNvPr>
          <p:cNvSpPr txBox="1">
            <a:spLocks/>
          </p:cNvSpPr>
          <p:nvPr/>
        </p:nvSpPr>
        <p:spPr>
          <a:xfrm>
            <a:off x="6157219" y="1180834"/>
            <a:ext cx="2600413" cy="306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pPr algn="r"/>
            <a:r>
              <a:rPr lang="fr-FR" sz="900" dirty="0">
                <a:latin typeface="Zilla Slab Light"/>
                <a:ea typeface="Zilla Slab Light"/>
                <a:cs typeface="Zilla Slab Light"/>
                <a:sym typeface="Zilla Slab Light"/>
              </a:rPr>
              <a:t>La taille du </a:t>
            </a:r>
            <a:r>
              <a:rPr lang="fr-FR" sz="900" dirty="0" err="1">
                <a:latin typeface="Zilla Slab Light"/>
                <a:ea typeface="Zilla Slab Light"/>
                <a:cs typeface="Zilla Slab Light"/>
                <a:sym typeface="Zilla Slab Light"/>
              </a:rPr>
              <a:t>dataset</a:t>
            </a:r>
            <a:r>
              <a:rPr lang="fr-FR" sz="900" dirty="0">
                <a:latin typeface="Zilla Slab Light"/>
                <a:ea typeface="Zilla Slab Light"/>
                <a:cs typeface="Zilla Slab Light"/>
                <a:sym typeface="Zilla Slab Light"/>
              </a:rPr>
              <a:t> entraine des problème de stockage et de mémoire conséquents.</a:t>
            </a:r>
            <a:endParaRPr lang="fr-FR" sz="900" dirty="0">
              <a:solidFill>
                <a:srgbClr val="F9AB40"/>
              </a:solidFill>
              <a:latin typeface="Barlow" pitchFamily="2" charset="77"/>
              <a:ea typeface="Zilla Slab Light"/>
              <a:cs typeface="Zilla Slab Light"/>
              <a:sym typeface="Zilla Slab Light"/>
            </a:endParaRPr>
          </a:p>
        </p:txBody>
      </p:sp>
      <p:cxnSp>
        <p:nvCxnSpPr>
          <p:cNvPr id="29" name="Google Shape;380;p26">
            <a:extLst>
              <a:ext uri="{FF2B5EF4-FFF2-40B4-BE49-F238E27FC236}">
                <a16:creationId xmlns:a16="http://schemas.microsoft.com/office/drawing/2014/main" id="{00DDA156-E9E7-3B32-C05D-8E00391CEBC7}"/>
              </a:ext>
            </a:extLst>
          </p:cNvPr>
          <p:cNvCxnSpPr>
            <a:cxnSpLocks/>
          </p:cNvCxnSpPr>
          <p:nvPr/>
        </p:nvCxnSpPr>
        <p:spPr>
          <a:xfrm>
            <a:off x="5827690" y="1538738"/>
            <a:ext cx="2970297" cy="0"/>
          </a:xfrm>
          <a:prstGeom prst="straightConnector1">
            <a:avLst/>
          </a:prstGeom>
          <a:noFill/>
          <a:ln w="19050" cap="flat" cmpd="sng">
            <a:solidFill>
              <a:srgbClr val="666666"/>
            </a:solidFill>
            <a:prstDash val="solid"/>
            <a:round/>
            <a:headEnd type="none" w="med" len="med"/>
            <a:tailEnd type="none" w="med" len="med"/>
          </a:ln>
        </p:spPr>
      </p:cxnSp>
      <p:sp>
        <p:nvSpPr>
          <p:cNvPr id="30" name="Google Shape;407;p26">
            <a:extLst>
              <a:ext uri="{FF2B5EF4-FFF2-40B4-BE49-F238E27FC236}">
                <a16:creationId xmlns:a16="http://schemas.microsoft.com/office/drawing/2014/main" id="{C53352B8-EFB0-1373-9DE1-81D481F1C1EF}"/>
              </a:ext>
            </a:extLst>
          </p:cNvPr>
          <p:cNvSpPr txBox="1">
            <a:spLocks/>
          </p:cNvSpPr>
          <p:nvPr/>
        </p:nvSpPr>
        <p:spPr>
          <a:xfrm>
            <a:off x="5982237" y="1621893"/>
            <a:ext cx="2775395" cy="306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pPr algn="r"/>
            <a:r>
              <a:rPr lang="fr-FR" sz="900" dirty="0">
                <a:latin typeface="Zilla Slab Light"/>
                <a:ea typeface="Zilla Slab Light"/>
                <a:cs typeface="Zilla Slab Light"/>
                <a:sym typeface="Zilla Slab Light"/>
              </a:rPr>
              <a:t>L’optimisation des hyperparamètres est très longues et </a:t>
            </a:r>
            <a:r>
              <a:rPr lang="fr-FR" sz="900" dirty="0" err="1">
                <a:latin typeface="Zilla Slab Light"/>
                <a:ea typeface="Zilla Slab Light"/>
                <a:cs typeface="Zilla Slab Light"/>
                <a:sym typeface="Zilla Slab Light"/>
              </a:rPr>
              <a:t>nécéssite</a:t>
            </a:r>
            <a:r>
              <a:rPr lang="fr-FR" sz="900" dirty="0">
                <a:latin typeface="Zilla Slab Light"/>
                <a:ea typeface="Zilla Slab Light"/>
                <a:cs typeface="Zilla Slab Light"/>
                <a:sym typeface="Zilla Slab Light"/>
              </a:rPr>
              <a:t> une courte liste d’</a:t>
            </a:r>
            <a:r>
              <a:rPr lang="fr-FR" sz="900" dirty="0" err="1">
                <a:latin typeface="Zilla Slab Light"/>
                <a:ea typeface="Zilla Slab Light"/>
                <a:cs typeface="Zilla Slab Light"/>
                <a:sym typeface="Zilla Slab Light"/>
              </a:rPr>
              <a:t>hyperparams</a:t>
            </a:r>
            <a:endParaRPr lang="fr-FR" sz="900" dirty="0">
              <a:solidFill>
                <a:srgbClr val="F9AB40"/>
              </a:solidFill>
              <a:latin typeface="Barlow" pitchFamily="2" charset="77"/>
              <a:ea typeface="Zilla Slab Light"/>
              <a:cs typeface="Zilla Slab Light"/>
              <a:sym typeface="Zilla Slab Light"/>
            </a:endParaRPr>
          </a:p>
        </p:txBody>
      </p:sp>
      <p:sp>
        <p:nvSpPr>
          <p:cNvPr id="31" name="Google Shape;391;p26">
            <a:extLst>
              <a:ext uri="{FF2B5EF4-FFF2-40B4-BE49-F238E27FC236}">
                <a16:creationId xmlns:a16="http://schemas.microsoft.com/office/drawing/2014/main" id="{7964BC7E-2D86-4815-5740-93A8F338D05B}"/>
              </a:ext>
            </a:extLst>
          </p:cNvPr>
          <p:cNvSpPr/>
          <p:nvPr/>
        </p:nvSpPr>
        <p:spPr>
          <a:xfrm>
            <a:off x="8733470" y="1728470"/>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 name="Google Shape;380;p26">
            <a:extLst>
              <a:ext uri="{FF2B5EF4-FFF2-40B4-BE49-F238E27FC236}">
                <a16:creationId xmlns:a16="http://schemas.microsoft.com/office/drawing/2014/main" id="{A14A7F9B-7E92-82B0-E9D8-48BE4A7E8744}"/>
              </a:ext>
            </a:extLst>
          </p:cNvPr>
          <p:cNvCxnSpPr>
            <a:cxnSpLocks/>
          </p:cNvCxnSpPr>
          <p:nvPr/>
        </p:nvCxnSpPr>
        <p:spPr>
          <a:xfrm>
            <a:off x="5827690" y="2420858"/>
            <a:ext cx="2962141" cy="0"/>
          </a:xfrm>
          <a:prstGeom prst="straightConnector1">
            <a:avLst/>
          </a:prstGeom>
          <a:noFill/>
          <a:ln w="19050" cap="flat" cmpd="sng">
            <a:solidFill>
              <a:srgbClr val="666666"/>
            </a:solidFill>
            <a:prstDash val="solid"/>
            <a:round/>
            <a:headEnd type="none" w="med" len="med"/>
            <a:tailEnd type="none" w="med" len="med"/>
          </a:ln>
        </p:spPr>
      </p:cxnSp>
      <p:sp>
        <p:nvSpPr>
          <p:cNvPr id="33" name="Google Shape;407;p26">
            <a:extLst>
              <a:ext uri="{FF2B5EF4-FFF2-40B4-BE49-F238E27FC236}">
                <a16:creationId xmlns:a16="http://schemas.microsoft.com/office/drawing/2014/main" id="{BD3A1C02-6068-6E4E-7174-89AF170EEC3C}"/>
              </a:ext>
            </a:extLst>
          </p:cNvPr>
          <p:cNvSpPr txBox="1">
            <a:spLocks/>
          </p:cNvSpPr>
          <p:nvPr/>
        </p:nvSpPr>
        <p:spPr>
          <a:xfrm>
            <a:off x="6157219" y="2062953"/>
            <a:ext cx="2600413" cy="306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pPr algn="r"/>
            <a:r>
              <a:rPr lang="fr-FR" sz="900" dirty="0">
                <a:latin typeface="Zilla Slab Light"/>
                <a:ea typeface="Zilla Slab Light"/>
                <a:cs typeface="Zilla Slab Light"/>
                <a:sym typeface="Zilla Slab Light"/>
              </a:rPr>
              <a:t>Les poids de pénalités de la fonction coût sont fixés arbitrairement et empêche l’optimisation</a:t>
            </a:r>
            <a:endParaRPr lang="fr-FR" sz="900" dirty="0">
              <a:solidFill>
                <a:srgbClr val="F9AB40"/>
              </a:solidFill>
              <a:latin typeface="Barlow" pitchFamily="2" charset="77"/>
              <a:ea typeface="Zilla Slab Light"/>
              <a:cs typeface="Zilla Slab Light"/>
              <a:sym typeface="Zilla Slab Light"/>
            </a:endParaRPr>
          </a:p>
        </p:txBody>
      </p:sp>
      <p:sp>
        <p:nvSpPr>
          <p:cNvPr id="34" name="Google Shape;391;p26">
            <a:extLst>
              <a:ext uri="{FF2B5EF4-FFF2-40B4-BE49-F238E27FC236}">
                <a16:creationId xmlns:a16="http://schemas.microsoft.com/office/drawing/2014/main" id="{CC979CA0-E63E-F824-9BAD-D24FF5BA644F}"/>
              </a:ext>
            </a:extLst>
          </p:cNvPr>
          <p:cNvSpPr/>
          <p:nvPr/>
        </p:nvSpPr>
        <p:spPr>
          <a:xfrm>
            <a:off x="8733470" y="2169530"/>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80;p26">
            <a:extLst>
              <a:ext uri="{FF2B5EF4-FFF2-40B4-BE49-F238E27FC236}">
                <a16:creationId xmlns:a16="http://schemas.microsoft.com/office/drawing/2014/main" id="{6CEF2F18-5E5D-D4E8-2638-6A80AE812D68}"/>
              </a:ext>
            </a:extLst>
          </p:cNvPr>
          <p:cNvCxnSpPr>
            <a:cxnSpLocks/>
          </p:cNvCxnSpPr>
          <p:nvPr/>
        </p:nvCxnSpPr>
        <p:spPr>
          <a:xfrm>
            <a:off x="5827690" y="2861918"/>
            <a:ext cx="2962141" cy="0"/>
          </a:xfrm>
          <a:prstGeom prst="straightConnector1">
            <a:avLst/>
          </a:prstGeom>
          <a:noFill/>
          <a:ln w="19050" cap="flat" cmpd="sng">
            <a:solidFill>
              <a:srgbClr val="666666"/>
            </a:solidFill>
            <a:prstDash val="solid"/>
            <a:round/>
            <a:headEnd type="none" w="med" len="med"/>
            <a:tailEnd type="none" w="med" len="med"/>
          </a:ln>
        </p:spPr>
      </p:cxnSp>
      <p:sp>
        <p:nvSpPr>
          <p:cNvPr id="36" name="Google Shape;407;p26">
            <a:extLst>
              <a:ext uri="{FF2B5EF4-FFF2-40B4-BE49-F238E27FC236}">
                <a16:creationId xmlns:a16="http://schemas.microsoft.com/office/drawing/2014/main" id="{C4C64C1E-2B52-9E8D-7A7C-FAF799437001}"/>
              </a:ext>
            </a:extLst>
          </p:cNvPr>
          <p:cNvSpPr txBox="1">
            <a:spLocks/>
          </p:cNvSpPr>
          <p:nvPr/>
        </p:nvSpPr>
        <p:spPr>
          <a:xfrm>
            <a:off x="5827690" y="2504013"/>
            <a:ext cx="2929942" cy="306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66666"/>
              </a:buClr>
              <a:buSzPts val="2000"/>
              <a:buFont typeface="Barlow Semi Condensed Medium"/>
              <a:buNone/>
              <a:defRPr sz="2000" b="0" i="0" u="none" strike="noStrike" cap="none">
                <a:solidFill>
                  <a:srgbClr val="666666"/>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666666"/>
              </a:buClr>
              <a:buSzPts val="5200"/>
              <a:buFont typeface="Barlow Semi Condensed"/>
              <a:buNone/>
              <a:defRPr sz="5200" b="0" i="0" u="none" strike="noStrike" cap="none">
                <a:solidFill>
                  <a:srgbClr val="666666"/>
                </a:solidFill>
                <a:latin typeface="Barlow Semi Condensed"/>
                <a:ea typeface="Barlow Semi Condensed"/>
                <a:cs typeface="Barlow Semi Condensed"/>
                <a:sym typeface="Barlow Semi Condensed"/>
              </a:defRPr>
            </a:lvl9pPr>
          </a:lstStyle>
          <a:p>
            <a:pPr algn="r"/>
            <a:r>
              <a:rPr lang="fr-FR" sz="900" dirty="0">
                <a:latin typeface="Zilla Slab Light"/>
                <a:ea typeface="Zilla Slab Light"/>
                <a:cs typeface="Zilla Slab Light"/>
                <a:sym typeface="Zilla Slab Light"/>
              </a:rPr>
              <a:t>La demande d’</a:t>
            </a:r>
            <a:r>
              <a:rPr lang="fr-FR" sz="900" dirty="0" err="1">
                <a:latin typeface="Zilla Slab Light"/>
                <a:ea typeface="Zilla Slab Light"/>
                <a:cs typeface="Zilla Slab Light"/>
                <a:sym typeface="Zilla Slab Light"/>
              </a:rPr>
              <a:t>interpretabilité</a:t>
            </a:r>
            <a:r>
              <a:rPr lang="fr-FR" sz="900" dirty="0">
                <a:latin typeface="Zilla Slab Light"/>
                <a:ea typeface="Zilla Slab Light"/>
                <a:cs typeface="Zilla Slab Light"/>
                <a:sym typeface="Zilla Slab Light"/>
              </a:rPr>
              <a:t> empêche de pouvoir réduire la dimension et améliorer les performances</a:t>
            </a:r>
            <a:endParaRPr lang="fr-FR" sz="900" dirty="0">
              <a:solidFill>
                <a:srgbClr val="F9AB40"/>
              </a:solidFill>
              <a:latin typeface="Barlow" pitchFamily="2" charset="77"/>
              <a:ea typeface="Zilla Slab Light"/>
              <a:cs typeface="Zilla Slab Light"/>
              <a:sym typeface="Zilla Slab Light"/>
            </a:endParaRPr>
          </a:p>
        </p:txBody>
      </p:sp>
      <p:sp>
        <p:nvSpPr>
          <p:cNvPr id="37" name="Google Shape;391;p26">
            <a:extLst>
              <a:ext uri="{FF2B5EF4-FFF2-40B4-BE49-F238E27FC236}">
                <a16:creationId xmlns:a16="http://schemas.microsoft.com/office/drawing/2014/main" id="{847ED427-0688-328C-8634-2C2FE86A75CF}"/>
              </a:ext>
            </a:extLst>
          </p:cNvPr>
          <p:cNvSpPr/>
          <p:nvPr/>
        </p:nvSpPr>
        <p:spPr>
          <a:xfrm>
            <a:off x="8733470" y="2610590"/>
            <a:ext cx="102900" cy="10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8495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227" name="Google Shape;227;p22"/>
          <p:cNvSpPr txBox="1">
            <a:spLocks noGrp="1"/>
          </p:cNvSpPr>
          <p:nvPr>
            <p:ph type="ctrTitle"/>
          </p:nvPr>
        </p:nvSpPr>
        <p:spPr>
          <a:xfrm>
            <a:off x="178898" y="402150"/>
            <a:ext cx="1929615" cy="855600"/>
          </a:xfrm>
          <a:prstGeom prst="rect">
            <a:avLst/>
          </a:prstGeom>
        </p:spPr>
        <p:txBody>
          <a:bodyPr spcFirstLastPara="1" wrap="square" lIns="91425" tIns="91425" rIns="91425" bIns="91425" anchor="b" anchorCtr="0">
            <a:noAutofit/>
          </a:bodyPr>
          <a:lstStyle/>
          <a:p>
            <a:pPr algn="r"/>
            <a:r>
              <a:rPr lang="fr-FR" dirty="0"/>
              <a:t>ANALYSE DU DATA DRIFT</a:t>
            </a:r>
          </a:p>
        </p:txBody>
      </p:sp>
      <p:sp>
        <p:nvSpPr>
          <p:cNvPr id="27" name="Google Shape;257;p23">
            <a:extLst>
              <a:ext uri="{FF2B5EF4-FFF2-40B4-BE49-F238E27FC236}">
                <a16:creationId xmlns:a16="http://schemas.microsoft.com/office/drawing/2014/main" id="{4429D02E-E124-8308-B0EE-887BE57D22E7}"/>
              </a:ext>
            </a:extLst>
          </p:cNvPr>
          <p:cNvSpPr txBox="1">
            <a:spLocks/>
          </p:cNvSpPr>
          <p:nvPr/>
        </p:nvSpPr>
        <p:spPr>
          <a:xfrm flipH="1">
            <a:off x="2810639" y="402150"/>
            <a:ext cx="908400" cy="32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160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TESTS</a:t>
            </a:r>
          </a:p>
        </p:txBody>
      </p:sp>
      <p:sp>
        <p:nvSpPr>
          <p:cNvPr id="28" name="Google Shape;258;p23">
            <a:extLst>
              <a:ext uri="{FF2B5EF4-FFF2-40B4-BE49-F238E27FC236}">
                <a16:creationId xmlns:a16="http://schemas.microsoft.com/office/drawing/2014/main" id="{7797DD09-CD27-5186-F1C2-B4B7B0535B2B}"/>
              </a:ext>
            </a:extLst>
          </p:cNvPr>
          <p:cNvSpPr txBox="1">
            <a:spLocks/>
          </p:cNvSpPr>
          <p:nvPr/>
        </p:nvSpPr>
        <p:spPr>
          <a:xfrm flipH="1">
            <a:off x="3851389" y="402150"/>
            <a:ext cx="891900" cy="32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160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SUCCESS</a:t>
            </a:r>
          </a:p>
        </p:txBody>
      </p:sp>
      <p:sp>
        <p:nvSpPr>
          <p:cNvPr id="29" name="Google Shape;259;p23">
            <a:extLst>
              <a:ext uri="{FF2B5EF4-FFF2-40B4-BE49-F238E27FC236}">
                <a16:creationId xmlns:a16="http://schemas.microsoft.com/office/drawing/2014/main" id="{B0745019-518E-8293-B12D-CF303E9BDDFC}"/>
              </a:ext>
            </a:extLst>
          </p:cNvPr>
          <p:cNvSpPr txBox="1">
            <a:spLocks/>
          </p:cNvSpPr>
          <p:nvPr/>
        </p:nvSpPr>
        <p:spPr>
          <a:xfrm flipH="1">
            <a:off x="4875627" y="402150"/>
            <a:ext cx="891900" cy="32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160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WARNING</a:t>
            </a:r>
          </a:p>
        </p:txBody>
      </p:sp>
      <p:sp>
        <p:nvSpPr>
          <p:cNvPr id="30" name="Google Shape;260;p23">
            <a:extLst>
              <a:ext uri="{FF2B5EF4-FFF2-40B4-BE49-F238E27FC236}">
                <a16:creationId xmlns:a16="http://schemas.microsoft.com/office/drawing/2014/main" id="{B7C1EEE1-85BD-071D-876D-9FC0F32211C6}"/>
              </a:ext>
            </a:extLst>
          </p:cNvPr>
          <p:cNvSpPr txBox="1">
            <a:spLocks/>
          </p:cNvSpPr>
          <p:nvPr/>
        </p:nvSpPr>
        <p:spPr>
          <a:xfrm flipH="1">
            <a:off x="5916989" y="402150"/>
            <a:ext cx="891900" cy="32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160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FAIL</a:t>
            </a:r>
          </a:p>
        </p:txBody>
      </p:sp>
      <p:cxnSp>
        <p:nvCxnSpPr>
          <p:cNvPr id="31" name="Google Shape;261;p23">
            <a:extLst>
              <a:ext uri="{FF2B5EF4-FFF2-40B4-BE49-F238E27FC236}">
                <a16:creationId xmlns:a16="http://schemas.microsoft.com/office/drawing/2014/main" id="{276834BA-6776-29F0-E960-CD82F399B738}"/>
              </a:ext>
            </a:extLst>
          </p:cNvPr>
          <p:cNvCxnSpPr>
            <a:cxnSpLocks/>
          </p:cNvCxnSpPr>
          <p:nvPr/>
        </p:nvCxnSpPr>
        <p:spPr>
          <a:xfrm flipH="1">
            <a:off x="2810639" y="1377811"/>
            <a:ext cx="4940140" cy="0"/>
          </a:xfrm>
          <a:prstGeom prst="straightConnector1">
            <a:avLst/>
          </a:prstGeom>
          <a:noFill/>
          <a:ln w="19050" cap="flat" cmpd="sng">
            <a:solidFill>
              <a:srgbClr val="666666"/>
            </a:solidFill>
            <a:prstDash val="solid"/>
            <a:round/>
            <a:headEnd type="none" w="med" len="med"/>
            <a:tailEnd type="none" w="med" len="med"/>
          </a:ln>
        </p:spPr>
      </p:cxnSp>
      <p:cxnSp>
        <p:nvCxnSpPr>
          <p:cNvPr id="36" name="Google Shape;266;p23">
            <a:extLst>
              <a:ext uri="{FF2B5EF4-FFF2-40B4-BE49-F238E27FC236}">
                <a16:creationId xmlns:a16="http://schemas.microsoft.com/office/drawing/2014/main" id="{4BDA2D7C-BE59-96B9-2AD6-91197314474B}"/>
              </a:ext>
            </a:extLst>
          </p:cNvPr>
          <p:cNvCxnSpPr>
            <a:cxnSpLocks/>
          </p:cNvCxnSpPr>
          <p:nvPr/>
        </p:nvCxnSpPr>
        <p:spPr>
          <a:xfrm flipH="1">
            <a:off x="2810639" y="800961"/>
            <a:ext cx="4940140" cy="0"/>
          </a:xfrm>
          <a:prstGeom prst="straightConnector1">
            <a:avLst/>
          </a:prstGeom>
          <a:noFill/>
          <a:ln w="19050" cap="flat" cmpd="sng">
            <a:solidFill>
              <a:srgbClr val="666666"/>
            </a:solidFill>
            <a:prstDash val="solid"/>
            <a:round/>
            <a:headEnd type="none" w="med" len="med"/>
            <a:tailEnd type="none" w="med" len="med"/>
          </a:ln>
        </p:spPr>
      </p:cxnSp>
      <p:sp>
        <p:nvSpPr>
          <p:cNvPr id="54" name="Google Shape;260;p23">
            <a:extLst>
              <a:ext uri="{FF2B5EF4-FFF2-40B4-BE49-F238E27FC236}">
                <a16:creationId xmlns:a16="http://schemas.microsoft.com/office/drawing/2014/main" id="{C9BECA8C-0F26-9DF7-68C4-D948E0BCFBB7}"/>
              </a:ext>
            </a:extLst>
          </p:cNvPr>
          <p:cNvSpPr txBox="1">
            <a:spLocks/>
          </p:cNvSpPr>
          <p:nvPr/>
        </p:nvSpPr>
        <p:spPr>
          <a:xfrm flipH="1">
            <a:off x="6936586" y="402150"/>
            <a:ext cx="891900" cy="32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160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ERROR</a:t>
            </a:r>
          </a:p>
        </p:txBody>
      </p:sp>
      <p:sp>
        <p:nvSpPr>
          <p:cNvPr id="55" name="Google Shape;257;p23">
            <a:extLst>
              <a:ext uri="{FF2B5EF4-FFF2-40B4-BE49-F238E27FC236}">
                <a16:creationId xmlns:a16="http://schemas.microsoft.com/office/drawing/2014/main" id="{2704BFB1-68A3-8009-DDF3-86F7F1FE9456}"/>
              </a:ext>
            </a:extLst>
          </p:cNvPr>
          <p:cNvSpPr txBox="1">
            <a:spLocks/>
          </p:cNvSpPr>
          <p:nvPr/>
        </p:nvSpPr>
        <p:spPr>
          <a:xfrm flipH="1">
            <a:off x="2810639" y="926085"/>
            <a:ext cx="908400" cy="326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347</a:t>
            </a:r>
          </a:p>
        </p:txBody>
      </p:sp>
      <p:sp>
        <p:nvSpPr>
          <p:cNvPr id="56" name="Google Shape;258;p23">
            <a:extLst>
              <a:ext uri="{FF2B5EF4-FFF2-40B4-BE49-F238E27FC236}">
                <a16:creationId xmlns:a16="http://schemas.microsoft.com/office/drawing/2014/main" id="{FE0291AF-B4F9-DD10-4249-6AFCA16744B9}"/>
              </a:ext>
            </a:extLst>
          </p:cNvPr>
          <p:cNvSpPr txBox="1">
            <a:spLocks/>
          </p:cNvSpPr>
          <p:nvPr/>
        </p:nvSpPr>
        <p:spPr>
          <a:xfrm flipH="1">
            <a:off x="3851389" y="926085"/>
            <a:ext cx="891900" cy="326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326</a:t>
            </a:r>
          </a:p>
        </p:txBody>
      </p:sp>
      <p:sp>
        <p:nvSpPr>
          <p:cNvPr id="57" name="Google Shape;259;p23">
            <a:extLst>
              <a:ext uri="{FF2B5EF4-FFF2-40B4-BE49-F238E27FC236}">
                <a16:creationId xmlns:a16="http://schemas.microsoft.com/office/drawing/2014/main" id="{F7EE04E0-CB11-BDFE-90CE-C0B890934BA6}"/>
              </a:ext>
            </a:extLst>
          </p:cNvPr>
          <p:cNvSpPr txBox="1">
            <a:spLocks/>
          </p:cNvSpPr>
          <p:nvPr/>
        </p:nvSpPr>
        <p:spPr>
          <a:xfrm flipH="1">
            <a:off x="4875627" y="926085"/>
            <a:ext cx="891900" cy="326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0</a:t>
            </a:r>
          </a:p>
        </p:txBody>
      </p:sp>
      <p:sp>
        <p:nvSpPr>
          <p:cNvPr id="58" name="Google Shape;260;p23">
            <a:extLst>
              <a:ext uri="{FF2B5EF4-FFF2-40B4-BE49-F238E27FC236}">
                <a16:creationId xmlns:a16="http://schemas.microsoft.com/office/drawing/2014/main" id="{7382143C-B69E-D4F7-004C-E1EA719D7205}"/>
              </a:ext>
            </a:extLst>
          </p:cNvPr>
          <p:cNvSpPr txBox="1">
            <a:spLocks/>
          </p:cNvSpPr>
          <p:nvPr/>
        </p:nvSpPr>
        <p:spPr>
          <a:xfrm flipH="1">
            <a:off x="5916989" y="926085"/>
            <a:ext cx="891900" cy="326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21</a:t>
            </a:r>
          </a:p>
        </p:txBody>
      </p:sp>
      <p:sp>
        <p:nvSpPr>
          <p:cNvPr id="59" name="Google Shape;260;p23">
            <a:extLst>
              <a:ext uri="{FF2B5EF4-FFF2-40B4-BE49-F238E27FC236}">
                <a16:creationId xmlns:a16="http://schemas.microsoft.com/office/drawing/2014/main" id="{F85F4312-9976-C5DC-DC7C-6BB216D9080B}"/>
              </a:ext>
            </a:extLst>
          </p:cNvPr>
          <p:cNvSpPr txBox="1">
            <a:spLocks/>
          </p:cNvSpPr>
          <p:nvPr/>
        </p:nvSpPr>
        <p:spPr>
          <a:xfrm flipH="1">
            <a:off x="6936586" y="926085"/>
            <a:ext cx="891900" cy="326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0</a:t>
            </a:r>
          </a:p>
        </p:txBody>
      </p:sp>
      <p:pic>
        <p:nvPicPr>
          <p:cNvPr id="192" name="Image 191" descr="Une image contenant table&#10;&#10;Description générée automatiquement">
            <a:extLst>
              <a:ext uri="{FF2B5EF4-FFF2-40B4-BE49-F238E27FC236}">
                <a16:creationId xmlns:a16="http://schemas.microsoft.com/office/drawing/2014/main" id="{3D112006-8573-3DE5-C1E7-5637AC233046}"/>
              </a:ext>
            </a:extLst>
          </p:cNvPr>
          <p:cNvPicPr>
            <a:picLocks noChangeAspect="1"/>
          </p:cNvPicPr>
          <p:nvPr/>
        </p:nvPicPr>
        <p:blipFill>
          <a:blip r:embed="rId3"/>
          <a:stretch>
            <a:fillRect/>
          </a:stretch>
        </p:blipFill>
        <p:spPr>
          <a:xfrm>
            <a:off x="2677982" y="1598612"/>
            <a:ext cx="5221823" cy="3247183"/>
          </a:xfrm>
          <a:prstGeom prst="rect">
            <a:avLst/>
          </a:prstGeom>
        </p:spPr>
      </p:pic>
      <p:sp>
        <p:nvSpPr>
          <p:cNvPr id="193" name="Google Shape;257;p23">
            <a:extLst>
              <a:ext uri="{FF2B5EF4-FFF2-40B4-BE49-F238E27FC236}">
                <a16:creationId xmlns:a16="http://schemas.microsoft.com/office/drawing/2014/main" id="{FB776900-661F-495B-3C4E-9AE15C3C8C03}"/>
              </a:ext>
            </a:extLst>
          </p:cNvPr>
          <p:cNvSpPr txBox="1">
            <a:spLocks/>
          </p:cNvSpPr>
          <p:nvPr/>
        </p:nvSpPr>
        <p:spPr>
          <a:xfrm flipH="1">
            <a:off x="323566" y="3370577"/>
            <a:ext cx="908400" cy="5239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160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DATADRIFT THRESHOLD</a:t>
            </a:r>
          </a:p>
        </p:txBody>
      </p:sp>
      <p:cxnSp>
        <p:nvCxnSpPr>
          <p:cNvPr id="198" name="Google Shape;266;p23">
            <a:extLst>
              <a:ext uri="{FF2B5EF4-FFF2-40B4-BE49-F238E27FC236}">
                <a16:creationId xmlns:a16="http://schemas.microsoft.com/office/drawing/2014/main" id="{1CAAB205-1654-DE9C-BA68-669FE8EFC86D}"/>
              </a:ext>
            </a:extLst>
          </p:cNvPr>
          <p:cNvCxnSpPr>
            <a:cxnSpLocks/>
          </p:cNvCxnSpPr>
          <p:nvPr/>
        </p:nvCxnSpPr>
        <p:spPr>
          <a:xfrm flipV="1">
            <a:off x="1238080" y="3370578"/>
            <a:ext cx="0" cy="1037280"/>
          </a:xfrm>
          <a:prstGeom prst="straightConnector1">
            <a:avLst/>
          </a:prstGeom>
          <a:noFill/>
          <a:ln w="19050" cap="flat" cmpd="sng">
            <a:solidFill>
              <a:srgbClr val="666666"/>
            </a:solidFill>
            <a:prstDash val="solid"/>
            <a:round/>
            <a:headEnd type="none" w="med" len="med"/>
            <a:tailEnd type="none" w="med" len="med"/>
          </a:ln>
        </p:spPr>
      </p:cxnSp>
      <p:sp>
        <p:nvSpPr>
          <p:cNvPr id="200" name="Google Shape;257;p23">
            <a:extLst>
              <a:ext uri="{FF2B5EF4-FFF2-40B4-BE49-F238E27FC236}">
                <a16:creationId xmlns:a16="http://schemas.microsoft.com/office/drawing/2014/main" id="{E868A763-D6BC-D1CF-1719-FCFD7F7B925B}"/>
              </a:ext>
            </a:extLst>
          </p:cNvPr>
          <p:cNvSpPr txBox="1">
            <a:spLocks/>
          </p:cNvSpPr>
          <p:nvPr/>
        </p:nvSpPr>
        <p:spPr>
          <a:xfrm flipH="1">
            <a:off x="323566" y="4112997"/>
            <a:ext cx="908400" cy="326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DRIFTED COLUMNS</a:t>
            </a:r>
          </a:p>
        </p:txBody>
      </p:sp>
      <p:sp>
        <p:nvSpPr>
          <p:cNvPr id="209" name="Google Shape;257;p23">
            <a:extLst>
              <a:ext uri="{FF2B5EF4-FFF2-40B4-BE49-F238E27FC236}">
                <a16:creationId xmlns:a16="http://schemas.microsoft.com/office/drawing/2014/main" id="{B5803874-F98A-E3B9-0815-8883D1B87ED7}"/>
              </a:ext>
            </a:extLst>
          </p:cNvPr>
          <p:cNvSpPr txBox="1">
            <a:spLocks/>
          </p:cNvSpPr>
          <p:nvPr/>
        </p:nvSpPr>
        <p:spPr>
          <a:xfrm flipH="1">
            <a:off x="1231966" y="3469194"/>
            <a:ext cx="908400" cy="32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160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0.5</a:t>
            </a:r>
          </a:p>
        </p:txBody>
      </p:sp>
      <p:sp>
        <p:nvSpPr>
          <p:cNvPr id="210" name="Google Shape;257;p23">
            <a:extLst>
              <a:ext uri="{FF2B5EF4-FFF2-40B4-BE49-F238E27FC236}">
                <a16:creationId xmlns:a16="http://schemas.microsoft.com/office/drawing/2014/main" id="{813579F8-68B7-B5E9-2588-5F67D17B00ED}"/>
              </a:ext>
            </a:extLst>
          </p:cNvPr>
          <p:cNvSpPr txBox="1">
            <a:spLocks/>
          </p:cNvSpPr>
          <p:nvPr/>
        </p:nvSpPr>
        <p:spPr>
          <a:xfrm flipH="1">
            <a:off x="1244195" y="4112997"/>
            <a:ext cx="908400" cy="326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ctr" defTabSz="914400" rtl="0" eaLnBrk="1" fontAlgn="auto" latinLnBrk="0" hangingPunct="1">
              <a:lnSpc>
                <a:spcPct val="115000"/>
              </a:lnSpc>
              <a:spcBef>
                <a:spcPts val="0"/>
              </a:spcBef>
              <a:spcAft>
                <a:spcPts val="0"/>
              </a:spcAft>
              <a:buClr>
                <a:srgbClr val="666666"/>
              </a:buClr>
              <a:buSzPts val="1800"/>
              <a:buFont typeface="Zilla Slab Light"/>
              <a:buNone/>
              <a:tabLst/>
              <a:defRPr/>
            </a:pPr>
            <a:r>
              <a:rPr kumimoji="0" lang="fr-FR" sz="1100" b="0" i="0" u="none" strike="noStrike" kern="0" cap="none" spc="0" normalizeH="0" baseline="0" noProof="0" dirty="0">
                <a:ln>
                  <a:noFill/>
                </a:ln>
                <a:solidFill>
                  <a:srgbClr val="666666"/>
                </a:solidFill>
                <a:effectLst/>
                <a:uLnTx/>
                <a:uFillTx/>
                <a:latin typeface="Barlow Semi Condensed Medium"/>
                <a:ea typeface="Barlow Semi Condensed Medium"/>
                <a:cs typeface="Barlow Semi Condensed Medium"/>
                <a:sym typeface="Barlow Semi Condensed Medium"/>
              </a:rPr>
              <a:t>7.5%</a:t>
            </a:r>
          </a:p>
        </p:txBody>
      </p:sp>
      <p:cxnSp>
        <p:nvCxnSpPr>
          <p:cNvPr id="211" name="Google Shape;266;p23">
            <a:extLst>
              <a:ext uri="{FF2B5EF4-FFF2-40B4-BE49-F238E27FC236}">
                <a16:creationId xmlns:a16="http://schemas.microsoft.com/office/drawing/2014/main" id="{BCC1CDD4-3CDA-4A85-CDFE-715ED137B0D8}"/>
              </a:ext>
            </a:extLst>
          </p:cNvPr>
          <p:cNvCxnSpPr>
            <a:cxnSpLocks/>
          </p:cNvCxnSpPr>
          <p:nvPr/>
        </p:nvCxnSpPr>
        <p:spPr>
          <a:xfrm flipV="1">
            <a:off x="2152595" y="3370577"/>
            <a:ext cx="0" cy="1037280"/>
          </a:xfrm>
          <a:prstGeom prst="straightConnector1">
            <a:avLst/>
          </a:prstGeom>
          <a:noFill/>
          <a:ln w="19050" cap="flat" cmpd="sng">
            <a:solidFill>
              <a:srgbClr val="666666"/>
            </a:solidFill>
            <a:prstDash val="solid"/>
            <a:round/>
            <a:headEnd type="none" w="med" len="med"/>
            <a:tailEnd type="none" w="med" len="med"/>
          </a:ln>
        </p:spPr>
      </p:cxnSp>
      <p:sp>
        <p:nvSpPr>
          <p:cNvPr id="212" name="Google Shape;257;p23">
            <a:extLst>
              <a:ext uri="{FF2B5EF4-FFF2-40B4-BE49-F238E27FC236}">
                <a16:creationId xmlns:a16="http://schemas.microsoft.com/office/drawing/2014/main" id="{1E97F96C-448C-505D-6DAD-7CA8264CDEF2}"/>
              </a:ext>
            </a:extLst>
          </p:cNvPr>
          <p:cNvSpPr txBox="1">
            <a:spLocks/>
          </p:cNvSpPr>
          <p:nvPr/>
        </p:nvSpPr>
        <p:spPr>
          <a:xfrm flipH="1">
            <a:off x="889567" y="1114392"/>
            <a:ext cx="1204781" cy="5239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666666"/>
              </a:buClr>
              <a:buSzPts val="1800"/>
              <a:buFont typeface="Zilla Slab Light"/>
              <a:buChar char="●"/>
              <a:defRPr sz="1800" b="0" i="0" u="none" strike="noStrike" cap="none">
                <a:solidFill>
                  <a:srgbClr val="666666"/>
                </a:solidFill>
                <a:latin typeface="Zilla Slab Light"/>
                <a:ea typeface="Zilla Slab Light"/>
                <a:cs typeface="Zilla Slab Light"/>
                <a:sym typeface="Zilla Slab Light"/>
              </a:defRPr>
            </a:lvl1pPr>
            <a:lvl2pPr marL="914400" marR="0" lvl="1"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2pPr>
            <a:lvl3pPr marL="1371600" marR="0" lvl="2"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3pPr>
            <a:lvl4pPr marL="1828800" marR="0" lvl="3"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4pPr>
            <a:lvl5pPr marL="2286000" marR="0" lvl="4"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5pPr>
            <a:lvl6pPr marL="2743200" marR="0" lvl="5"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6pPr>
            <a:lvl7pPr marL="3200400" marR="0" lvl="6"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7pPr>
            <a:lvl8pPr marL="3657600" marR="0" lvl="7" indent="-317500" algn="l" rtl="0">
              <a:lnSpc>
                <a:spcPct val="115000"/>
              </a:lnSpc>
              <a:spcBef>
                <a:spcPts val="1600"/>
              </a:spcBef>
              <a:spcAft>
                <a:spcPts val="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8pPr>
            <a:lvl9pPr marL="4114800" marR="0" lvl="8" indent="-317500" algn="l" rtl="0">
              <a:lnSpc>
                <a:spcPct val="115000"/>
              </a:lnSpc>
              <a:spcBef>
                <a:spcPts val="1600"/>
              </a:spcBef>
              <a:spcAft>
                <a:spcPts val="1600"/>
              </a:spcAft>
              <a:buClr>
                <a:srgbClr val="666666"/>
              </a:buClr>
              <a:buSzPts val="1400"/>
              <a:buFont typeface="Zilla Slab Light"/>
              <a:buChar char="■"/>
              <a:defRPr sz="1400" b="0" i="0" u="none" strike="noStrike" cap="none">
                <a:solidFill>
                  <a:srgbClr val="666666"/>
                </a:solidFill>
                <a:latin typeface="Zilla Slab Light"/>
                <a:ea typeface="Zilla Slab Light"/>
                <a:cs typeface="Zilla Slab Light"/>
                <a:sym typeface="Zilla Slab Light"/>
              </a:defRPr>
            </a:lvl9pPr>
          </a:lstStyle>
          <a:p>
            <a:pPr marL="0" marR="0" lvl="0" indent="0" algn="r" defTabSz="914400" rtl="0" eaLnBrk="1" fontAlgn="auto" latinLnBrk="0" hangingPunct="1">
              <a:lnSpc>
                <a:spcPct val="115000"/>
              </a:lnSpc>
              <a:spcBef>
                <a:spcPts val="0"/>
              </a:spcBef>
              <a:spcAft>
                <a:spcPts val="1600"/>
              </a:spcAft>
              <a:buClr>
                <a:srgbClr val="666666"/>
              </a:buClr>
              <a:buSzPts val="1800"/>
              <a:buFont typeface="Zilla Slab Light"/>
              <a:buNone/>
              <a:tabLst/>
              <a:defRPr/>
            </a:pPr>
            <a:r>
              <a:rPr kumimoji="0" lang="fr-FR" sz="1000" b="0" i="0" u="none" strike="noStrike" kern="0" cap="none" spc="0" normalizeH="0" baseline="0" noProof="0" dirty="0" err="1">
                <a:ln>
                  <a:noFill/>
                </a:ln>
                <a:solidFill>
                  <a:srgbClr val="666666"/>
                </a:solidFill>
                <a:effectLst/>
                <a:uLnTx/>
                <a:uFillTx/>
                <a:latin typeface="Zilla Slab Light" pitchFamily="2" charset="77"/>
                <a:ea typeface="Zilla Slab Light" pitchFamily="2" charset="77"/>
                <a:sym typeface="Zilla Slab Light"/>
              </a:rPr>
              <a:t>Dataset</a:t>
            </a:r>
            <a:r>
              <a:rPr kumimoji="0" lang="fr-FR" sz="1000" b="0" i="0" u="none" strike="noStrike" kern="0" cap="none" spc="0" normalizeH="0" baseline="0" noProof="0" dirty="0">
                <a:ln>
                  <a:noFill/>
                </a:ln>
                <a:solidFill>
                  <a:srgbClr val="666666"/>
                </a:solidFill>
                <a:effectLst/>
                <a:uLnTx/>
                <a:uFillTx/>
                <a:latin typeface="Zilla Slab Light" pitchFamily="2" charset="77"/>
                <a:ea typeface="Zilla Slab Light" pitchFamily="2" charset="77"/>
                <a:sym typeface="Zilla Slab Light"/>
              </a:rPr>
              <a:t> Drift </a:t>
            </a:r>
            <a:r>
              <a:rPr kumimoji="0" lang="fr-FR" sz="1000" b="0" i="0" u="none" strike="noStrike" kern="0" cap="none" spc="0" normalizeH="0" baseline="0" noProof="0" dirty="0" err="1">
                <a:ln>
                  <a:noFill/>
                </a:ln>
                <a:solidFill>
                  <a:srgbClr val="666666"/>
                </a:solidFill>
                <a:effectLst/>
                <a:uLnTx/>
                <a:uFillTx/>
                <a:latin typeface="Zilla Slab Light" pitchFamily="2" charset="77"/>
                <a:ea typeface="Zilla Slab Light" pitchFamily="2" charset="77"/>
                <a:sym typeface="Zilla Slab Light"/>
              </a:rPr>
              <a:t>is</a:t>
            </a:r>
            <a:r>
              <a:rPr kumimoji="0" lang="fr-FR" sz="1000" b="0" i="0" u="none" strike="noStrike" kern="0" cap="none" spc="0" normalizeH="0" baseline="0" noProof="0" dirty="0">
                <a:ln>
                  <a:noFill/>
                </a:ln>
                <a:solidFill>
                  <a:srgbClr val="666666"/>
                </a:solidFill>
                <a:effectLst/>
                <a:uLnTx/>
                <a:uFillTx/>
                <a:latin typeface="Zilla Slab Light" pitchFamily="2" charset="77"/>
                <a:ea typeface="Zilla Slab Light" pitchFamily="2" charset="77"/>
                <a:sym typeface="Zilla Slab Light"/>
              </a:rPr>
              <a:t> </a:t>
            </a:r>
            <a:r>
              <a:rPr kumimoji="0" lang="fr-FR" sz="1000" b="0" i="0" u="none" strike="noStrike" kern="0" cap="none" spc="0" normalizeH="0" baseline="0" noProof="0" dirty="0">
                <a:ln>
                  <a:noFill/>
                </a:ln>
                <a:solidFill>
                  <a:srgbClr val="666666"/>
                </a:solidFill>
                <a:effectLst/>
                <a:uLnTx/>
                <a:uFillTx/>
                <a:latin typeface="Barlow" pitchFamily="2" charset="77"/>
                <a:ea typeface="Zilla Slab Light" pitchFamily="2" charset="77"/>
                <a:sym typeface="Zilla Slab Light"/>
              </a:rPr>
              <a:t>NOT</a:t>
            </a:r>
            <a:r>
              <a:rPr kumimoji="0" lang="fr-FR" sz="1000" b="0" i="0" u="none" strike="noStrike" kern="0" cap="none" spc="0" normalizeH="0" baseline="0" noProof="0" dirty="0">
                <a:ln>
                  <a:noFill/>
                </a:ln>
                <a:solidFill>
                  <a:srgbClr val="666666"/>
                </a:solidFill>
                <a:effectLst/>
                <a:uLnTx/>
                <a:uFillTx/>
                <a:latin typeface="Zilla Slab Light" pitchFamily="2" charset="77"/>
                <a:ea typeface="Zilla Slab Light" pitchFamily="2" charset="77"/>
                <a:sym typeface="Zilla Slab Light"/>
              </a:rPr>
              <a:t> </a:t>
            </a:r>
            <a:r>
              <a:rPr kumimoji="0" lang="fr-FR" sz="1000" b="0" i="0" u="none" strike="noStrike" kern="0" cap="none" spc="0" normalizeH="0" baseline="0" noProof="0" dirty="0" err="1">
                <a:ln>
                  <a:noFill/>
                </a:ln>
                <a:solidFill>
                  <a:srgbClr val="666666"/>
                </a:solidFill>
                <a:effectLst/>
                <a:uLnTx/>
                <a:uFillTx/>
                <a:latin typeface="Zilla Slab Light" pitchFamily="2" charset="77"/>
                <a:ea typeface="Zilla Slab Light" pitchFamily="2" charset="77"/>
                <a:sym typeface="Zilla Slab Light"/>
              </a:rPr>
              <a:t>detected</a:t>
            </a:r>
            <a:endParaRPr kumimoji="0" lang="fr-FR" sz="1000" b="0" i="0" u="none" strike="noStrike" kern="0" cap="none" spc="0" normalizeH="0" baseline="0" noProof="0" dirty="0">
              <a:ln>
                <a:noFill/>
              </a:ln>
              <a:solidFill>
                <a:srgbClr val="666666"/>
              </a:solidFill>
              <a:effectLst/>
              <a:uLnTx/>
              <a:uFillTx/>
              <a:latin typeface="Zilla Slab Light" pitchFamily="2" charset="77"/>
              <a:ea typeface="Zilla Slab Light" pitchFamily="2" charset="77"/>
              <a:cs typeface="Barlow Semi Condensed Medium"/>
              <a:sym typeface="Barlow Semi Condensed Medium"/>
            </a:endParaRPr>
          </a:p>
        </p:txBody>
      </p:sp>
    </p:spTree>
    <p:extLst>
      <p:ext uri="{BB962C8B-B14F-4D97-AF65-F5344CB8AC3E}">
        <p14:creationId xmlns:p14="http://schemas.microsoft.com/office/powerpoint/2010/main" val="96477268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1085</TotalTime>
  <Words>877</Words>
  <Application>Microsoft Macintosh PowerPoint</Application>
  <PresentationFormat>Affichage à l'écran (16:9)</PresentationFormat>
  <Paragraphs>57</Paragraphs>
  <Slides>9</Slides>
  <Notes>9</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9</vt:i4>
      </vt:variant>
    </vt:vector>
  </HeadingPairs>
  <TitlesOfParts>
    <vt:vector size="17" baseType="lpstr">
      <vt:lpstr>Zilla Slab Light</vt:lpstr>
      <vt:lpstr>Arial</vt:lpstr>
      <vt:lpstr>Barlow</vt:lpstr>
      <vt:lpstr>Barlow Semi Condensed Medium</vt:lpstr>
      <vt:lpstr>Barlow Semi Condensed</vt:lpstr>
      <vt:lpstr>Fira Sans Extra Condensed Mediu</vt:lpstr>
      <vt:lpstr>Fira Sans Extra Condensed Medium</vt:lpstr>
      <vt:lpstr>Simple Light</vt:lpstr>
      <vt:lpstr>NOTE MÉTHODOLOGIQUE</vt:lpstr>
      <vt:lpstr>LA MÉTHODOLOGIE D'ENTRAÎNEMENT DU MODÈLE</vt:lpstr>
      <vt:lpstr>Présentation PowerPoint</vt:lpstr>
      <vt:lpstr>Présentation PowerPoint</vt:lpstr>
      <vt:lpstr>TABLEAU DE SYNTHÈSE DES RÉSULTATS</vt:lpstr>
      <vt:lpstr>INTERPRÉTABILITÉ GLOBALE DU MODÈLE</vt:lpstr>
      <vt:lpstr>INTERPRÉTABILITÉ LOCALE DU MODÈLE</vt:lpstr>
      <vt:lpstr>LIMITES ET LES AMÉLIORATIONS POSSIBLES</vt:lpstr>
      <vt:lpstr>ANALYSE DU DATA DRIFT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 MÉTHODOLOGIQUE</dc:title>
  <cp:lastModifiedBy>Alexandre DELAGUILLAUMIE</cp:lastModifiedBy>
  <cp:revision>10</cp:revision>
  <dcterms:modified xsi:type="dcterms:W3CDTF">2023-02-25T23:50:55Z</dcterms:modified>
</cp:coreProperties>
</file>